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53"/>
  </p:notesMasterIdLst>
  <p:sldIdLst>
    <p:sldId id="416" r:id="rId2"/>
    <p:sldId id="257" r:id="rId3"/>
    <p:sldId id="258" r:id="rId4"/>
    <p:sldId id="526" r:id="rId5"/>
    <p:sldId id="527" r:id="rId6"/>
    <p:sldId id="528" r:id="rId7"/>
    <p:sldId id="529" r:id="rId8"/>
    <p:sldId id="530" r:id="rId9"/>
    <p:sldId id="531" r:id="rId10"/>
    <p:sldId id="532" r:id="rId11"/>
    <p:sldId id="533" r:id="rId12"/>
    <p:sldId id="534" r:id="rId13"/>
    <p:sldId id="535" r:id="rId14"/>
    <p:sldId id="501" r:id="rId15"/>
    <p:sldId id="468" r:id="rId16"/>
    <p:sldId id="455" r:id="rId17"/>
    <p:sldId id="502" r:id="rId18"/>
    <p:sldId id="460" r:id="rId19"/>
    <p:sldId id="458" r:id="rId20"/>
    <p:sldId id="471" r:id="rId21"/>
    <p:sldId id="481" r:id="rId22"/>
    <p:sldId id="499" r:id="rId23"/>
    <p:sldId id="523" r:id="rId24"/>
    <p:sldId id="524" r:id="rId25"/>
    <p:sldId id="525" r:id="rId26"/>
    <p:sldId id="484" r:id="rId27"/>
    <p:sldId id="362" r:id="rId28"/>
    <p:sldId id="506" r:id="rId29"/>
    <p:sldId id="394" r:id="rId30"/>
    <p:sldId id="360" r:id="rId31"/>
    <p:sldId id="507" r:id="rId32"/>
    <p:sldId id="427" r:id="rId33"/>
    <p:sldId id="508" r:id="rId34"/>
    <p:sldId id="486" r:id="rId35"/>
    <p:sldId id="515" r:id="rId36"/>
    <p:sldId id="429" r:id="rId37"/>
    <p:sldId id="514" r:id="rId38"/>
    <p:sldId id="490" r:id="rId39"/>
    <p:sldId id="487" r:id="rId40"/>
    <p:sldId id="488" r:id="rId41"/>
    <p:sldId id="489" r:id="rId42"/>
    <p:sldId id="509" r:id="rId43"/>
    <p:sldId id="536" r:id="rId44"/>
    <p:sldId id="537" r:id="rId45"/>
    <p:sldId id="538" r:id="rId46"/>
    <p:sldId id="539" r:id="rId47"/>
    <p:sldId id="399" r:id="rId48"/>
    <p:sldId id="335" r:id="rId49"/>
    <p:sldId id="336" r:id="rId50"/>
    <p:sldId id="405" r:id="rId51"/>
    <p:sldId id="512" r:id="rId52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A8DFFC-5567-4383-A916-98D99D7ABE81}">
          <p14:sldIdLst>
            <p14:sldId id="416"/>
            <p14:sldId id="257"/>
            <p14:sldId id="258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01"/>
            <p14:sldId id="468"/>
            <p14:sldId id="455"/>
            <p14:sldId id="502"/>
            <p14:sldId id="460"/>
            <p14:sldId id="458"/>
            <p14:sldId id="471"/>
            <p14:sldId id="481"/>
            <p14:sldId id="499"/>
            <p14:sldId id="523"/>
            <p14:sldId id="524"/>
            <p14:sldId id="525"/>
            <p14:sldId id="484"/>
            <p14:sldId id="362"/>
            <p14:sldId id="506"/>
            <p14:sldId id="394"/>
            <p14:sldId id="360"/>
            <p14:sldId id="507"/>
            <p14:sldId id="427"/>
            <p14:sldId id="508"/>
            <p14:sldId id="486"/>
            <p14:sldId id="515"/>
            <p14:sldId id="429"/>
            <p14:sldId id="514"/>
            <p14:sldId id="490"/>
            <p14:sldId id="487"/>
            <p14:sldId id="488"/>
            <p14:sldId id="489"/>
            <p14:sldId id="509"/>
            <p14:sldId id="536"/>
            <p14:sldId id="537"/>
            <p14:sldId id="538"/>
            <p14:sldId id="539"/>
            <p14:sldId id="399"/>
            <p14:sldId id="335"/>
            <p14:sldId id="336"/>
            <p14:sldId id="405"/>
            <p14:sldId id="51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FF"/>
    <a:srgbClr val="800000"/>
    <a:srgbClr val="990033"/>
    <a:srgbClr val="0D458B"/>
    <a:srgbClr val="708277"/>
    <a:srgbClr val="9A9FB8"/>
    <a:srgbClr val="BFBFBF"/>
    <a:srgbClr val="93A399"/>
    <a:srgbClr val="878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 autoAdjust="0"/>
    <p:restoredTop sz="73132" autoAdjust="0"/>
  </p:normalViewPr>
  <p:slideViewPr>
    <p:cSldViewPr>
      <p:cViewPr varScale="1">
        <p:scale>
          <a:sx n="79" d="100"/>
          <a:sy n="79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81C04-8019-4A29-891E-6B219B41DCCF}" type="datetimeFigureOut">
              <a:rPr lang="es-ES" smtClean="0"/>
              <a:t>27/06/2017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0CC28-5C83-4172-B04C-994340E8FC5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287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hia.belzona.com/en/view.aspx?id=1170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FF9B8-6B2C-4595-8744-B71E04E0BEB9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21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http://khia.belzona.com/en/view.aspx?id=1243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 устраняет течь в нефтехранилище  </a:t>
            </a:r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Местоположение клиента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НПЗ, Таиланд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Ноябрь 2008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применения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Течь в нефтехранилище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Кровля крыши резервуара подвержена сильной коррозии, что привело к образованию отверстий и течи паров нефти.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Продукты</a:t>
            </a:r>
            <a:endParaRPr lang="en-GB" dirty="0">
              <a:effectLst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1831 (Super UW Metal)</a:t>
            </a:r>
            <a:endParaRPr lang="en-GB" dirty="0">
              <a:effectLst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5831 (ST Barrier)</a:t>
            </a:r>
            <a:endParaRPr lang="en-GB" dirty="0">
              <a:effectLst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>
              <a:effectLst/>
            </a:endParaRPr>
          </a:p>
          <a:p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Подложка</a:t>
            </a:r>
            <a:endParaRPr lang="en-GB" dirty="0">
              <a:effectLst/>
            </a:endParaRPr>
          </a:p>
          <a:p>
            <a:r>
              <a:rPr lang="ru-RU" sz="12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таль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 применения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Применение было выполнено в соответствии с Системными Листовками Ноу-Хау TCC-1 &amp; TCC-5. Поверхность была подготовлена методом мокрой пескоструйной обработки без использования горячих работ, которые могут вызвать возникновение искр. Belzona® 1831 был нанесен вместе с 4-мя уплотнительными листами Belzona для предотвращения течей в будущем. Затем Belzona® 5831 был нанесен для защиты от коррозии.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Факты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(Экономия средств? Альтернативы? Почему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?, и т.д.)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Поверхностно толерантные материалы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1831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5831 позволили провести ремонт на поверхности, загрязненной нефтью после мокрой пескоструйной очистки, что способствовало безопасности и качеству проведенных работ.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47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</a:t>
            </a:r>
            <a:r>
              <a:rPr lang="ru-RU" baseline="0" dirty="0"/>
              <a:t> </a:t>
            </a:r>
            <a:r>
              <a:rPr lang="en-US" dirty="0"/>
              <a:t>http://www.youtube.com/watch?v=9Wv3PduOBpA#t=12</a:t>
            </a:r>
          </a:p>
          <a:p>
            <a:r>
              <a:rPr lang="en-US" dirty="0"/>
              <a:t>http://khia.belzona.com/fr/view.aspx?id=1240</a:t>
            </a:r>
          </a:p>
          <a:p>
            <a:r>
              <a:rPr lang="en-GB" sz="1200" b="1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b="1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УСТРАНЯЕТ ТЕЧЬ В ОСНОВАНИИ РЕЗЕРВУАРА</a:t>
            </a:r>
          </a:p>
          <a:p>
            <a:endParaRPr lang="en-GB" dirty="0">
              <a:effectLst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Местоположение Клиента</a:t>
            </a:r>
            <a:endParaRPr lang="en-GB" b="1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Электростанция, Портленд, Филадельфия, США</a:t>
            </a:r>
          </a:p>
          <a:p>
            <a:endParaRPr lang="en-GB" dirty="0">
              <a:effectLst/>
            </a:endParaRPr>
          </a:p>
          <a:p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рименения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 2003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Применения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Резервуар хранения нефтепродуктов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Коррозия на стяжке углового стыка, способствующая проникновению воды под днище резервуара.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Продукты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3111 (Flexible Membrane)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Подложка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Сталь и бетон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 Применения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Применение было выполнено в соответствии с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Системной Листовкой Ноу-Хау GSS-3.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Факты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 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(Экономия средств? Альтернативы? Почему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?, и т.д.)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хорошо зарекомендовавшая себя система для устранения коррозии по периметру основания резервуара, возникающей из-за проникновения влаги.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144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FF6A13"/>
                </a:solidFill>
                <a:latin typeface="Arial" pitchFamily="34" charset="0"/>
              </a:rPr>
              <a:t>Нанесение</a:t>
            </a:r>
            <a:r>
              <a:rPr lang="ru-RU" sz="1200" baseline="0" dirty="0">
                <a:solidFill>
                  <a:srgbClr val="FF6A13"/>
                </a:solidFill>
                <a:latin typeface="Arial" pitchFamily="34" charset="0"/>
              </a:rPr>
              <a:t> покрытия на </a:t>
            </a:r>
            <a:r>
              <a:rPr lang="ru-RU" sz="1200" dirty="0">
                <a:solidFill>
                  <a:srgbClr val="FF6A13"/>
                </a:solidFill>
                <a:latin typeface="Arial" pitchFamily="34" charset="0"/>
              </a:rPr>
              <a:t>внутренние</a:t>
            </a:r>
            <a:r>
              <a:rPr lang="ru-RU" sz="1200" baseline="0" dirty="0">
                <a:solidFill>
                  <a:srgbClr val="FF6A13"/>
                </a:solidFill>
                <a:latin typeface="Arial" pitchFamily="34" charset="0"/>
              </a:rPr>
              <a:t> стенки р</a:t>
            </a:r>
            <a:r>
              <a:rPr lang="ru-RU" sz="1200" dirty="0">
                <a:solidFill>
                  <a:srgbClr val="FF6A13"/>
                </a:solidFill>
                <a:latin typeface="Arial" pitchFamily="34" charset="0"/>
              </a:rPr>
              <a:t>езервуара деминерализованной воды</a:t>
            </a:r>
            <a:r>
              <a:rPr lang="ru-RU" sz="1200" baseline="0" dirty="0">
                <a:solidFill>
                  <a:srgbClr val="FF6A13"/>
                </a:solidFill>
                <a:latin typeface="Arial" pitchFamily="34" charset="0"/>
              </a:rPr>
              <a:t> в </a:t>
            </a:r>
            <a:r>
              <a:rPr lang="ru-RU" sz="1200" dirty="0">
                <a:solidFill>
                  <a:srgbClr val="FF6A13"/>
                </a:solidFill>
                <a:latin typeface="Arial" pitchFamily="34" charset="0"/>
              </a:rPr>
              <a:t>Китае для долговременной защиты.</a:t>
            </a:r>
            <a:endParaRPr lang="en-GB" sz="1200" dirty="0">
              <a:solidFill>
                <a:srgbClr val="FF0000"/>
              </a:solidFill>
              <a:latin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u="none" dirty="0">
              <a:solidFill>
                <a:srgbClr val="00386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830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Главные преимущества материалов: </a:t>
            </a:r>
          </a:p>
          <a:p>
            <a:endParaRPr lang="ru-RU" dirty="0"/>
          </a:p>
          <a:p>
            <a:r>
              <a:rPr lang="ru-RU" dirty="0"/>
              <a:t>Материалы</a:t>
            </a:r>
            <a:r>
              <a:rPr lang="ru-RU" baseline="0" dirty="0"/>
              <a:t> </a:t>
            </a:r>
            <a:r>
              <a:rPr lang="en-GB" dirty="0"/>
              <a:t>Belzona </a:t>
            </a:r>
            <a:r>
              <a:rPr lang="ru-RU" dirty="0"/>
              <a:t>обладают</a:t>
            </a:r>
            <a:r>
              <a:rPr lang="ru-RU" baseline="0" dirty="0"/>
              <a:t> многими преимуществами по сравнению с традиционными методами ремонта.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aseline="0" dirty="0"/>
              <a:t>Одно из преимуществ это то, что материалы специально созданы для суровых условий технологических емкостей, так как они обеспечивают отличную стойкость к </a:t>
            </a:r>
            <a:r>
              <a:rPr lang="ru-RU" sz="1200" dirty="0">
                <a:solidFill>
                  <a:srgbClr val="FFFFFF"/>
                </a:solidFill>
              </a:rPr>
              <a:t>химическим веществам и высоким температурам.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>
              <a:solidFill>
                <a:srgbClr val="FFFFFF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baseline="0" dirty="0">
                <a:solidFill>
                  <a:srgbClr val="FFFFFF"/>
                </a:solidFill>
              </a:rPr>
              <a:t>Также м</a:t>
            </a:r>
            <a:r>
              <a:rPr lang="ru-RU" sz="1200" dirty="0">
                <a:solidFill>
                  <a:srgbClr val="FFFFFF"/>
                </a:solidFill>
              </a:rPr>
              <a:t>атериалы не содержат растворителя и не требуют специального оборудования для нанесения. Они могут легко наноситься с помощью кисти, валика или распылителя. Отсутствие</a:t>
            </a:r>
            <a:r>
              <a:rPr lang="ru-RU" sz="1200" baseline="0" dirty="0">
                <a:solidFill>
                  <a:srgbClr val="FFFFFF"/>
                </a:solidFill>
              </a:rPr>
              <a:t> растворителя также означает то, что продукт будет выдерживать толщину покрытия и не будет деформироваться.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>
              <a:solidFill>
                <a:srgbClr val="FFFFFF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>
                <a:solidFill>
                  <a:srgbClr val="FFFFFF"/>
                </a:solidFill>
              </a:rPr>
              <a:t>Материалы </a:t>
            </a:r>
            <a:r>
              <a:rPr lang="en-GB" sz="1200" dirty="0">
                <a:solidFill>
                  <a:srgbClr val="FFFFFF"/>
                </a:solidFill>
              </a:rPr>
              <a:t>Belzona </a:t>
            </a:r>
            <a:r>
              <a:rPr lang="ru-RU" sz="1200" dirty="0">
                <a:solidFill>
                  <a:srgbClr val="FFFFFF"/>
                </a:solidFill>
              </a:rPr>
              <a:t>быстро </a:t>
            </a:r>
            <a:r>
              <a:rPr lang="ru-RU" sz="1200" dirty="0" err="1">
                <a:solidFill>
                  <a:srgbClr val="FFFFFF"/>
                </a:solidFill>
              </a:rPr>
              <a:t>отверждаются</a:t>
            </a:r>
            <a:r>
              <a:rPr lang="ru-RU" sz="1200" dirty="0">
                <a:solidFill>
                  <a:srgbClr val="FFFFFF"/>
                </a:solidFill>
              </a:rPr>
              <a:t>,</a:t>
            </a:r>
            <a:r>
              <a:rPr lang="ru-RU" sz="1200" baseline="0" dirty="0">
                <a:solidFill>
                  <a:srgbClr val="FFFFFF"/>
                </a:solidFill>
              </a:rPr>
              <a:t> что значительно способствует снижению времени простоя производства.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baseline="0" dirty="0">
                <a:solidFill>
                  <a:srgbClr val="FFFFFF"/>
                </a:solidFill>
              </a:rPr>
              <a:t>Материалы могут легко наноситься на труднодоступные участки оборудования и обеспечивают отличный уровень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езопасности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ремонтных работ.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сдачи в эксплуатацию, очень легко проводить инспекцию оборудования и если требуется техническое обслуживание, оно может быть произведено без полного снятия внутреннего покрытия.</a:t>
            </a:r>
            <a:endParaRPr lang="en-GB" sz="1200" dirty="0">
              <a:solidFill>
                <a:srgbClr val="FFFFFF"/>
              </a:solidFill>
            </a:endParaRPr>
          </a:p>
          <a:p>
            <a:endParaRPr lang="ru-RU" baseline="0" dirty="0"/>
          </a:p>
          <a:p>
            <a:r>
              <a:rPr lang="ru-RU" baseline="0" dirty="0"/>
              <a:t>Сейчас я бы хотел бы продемонстрировать несколько примеров применения материалов </a:t>
            </a:r>
            <a:r>
              <a:rPr lang="en-GB" baseline="0" dirty="0"/>
              <a:t>Belzona </a:t>
            </a:r>
            <a:r>
              <a:rPr lang="ru-RU" baseline="0" dirty="0"/>
              <a:t>для ремонта и защиты технологических емкостей.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7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http://khia.belzona.com/en/view.aspx?id=1170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Защита </a:t>
            </a:r>
            <a:r>
              <a:rPr lang="ru-RU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дисульфидного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барабана-сепаратора</a:t>
            </a:r>
          </a:p>
          <a:p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Местоположение клиента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НПЗ, Луизиана, США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Октябрь, 2007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применения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Сильная коррозия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питтинг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внутренних стенках барабана-сепаратора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Повреждение в результате химических веществ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парововоздушном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пространстве этого барабана-сепаратора после 5 лет эксплуатации.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Продукты</a:t>
            </a:r>
            <a:endParaRPr lang="en-GB" dirty="0">
              <a:effectLst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1111 (Super Metal)</a:t>
            </a:r>
            <a:endParaRPr lang="en-GB" dirty="0">
              <a:effectLst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5891 (HT Immersion Grade)</a:t>
            </a:r>
            <a:endParaRPr lang="en-GB" dirty="0">
              <a:effectLst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>
              <a:effectLst/>
            </a:endParaRPr>
          </a:p>
          <a:p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Подложка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Углеродистая с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таль</a:t>
            </a:r>
            <a:endParaRPr lang="en-GB" dirty="0">
              <a:effectLst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 применения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Ремонт был выполнен в соответствии с Системными Листовками Ноу-Хау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TCC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-3.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Факты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(Экономия средств? Альтернативы? Почему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?, и т.д.)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Ремонтные работы были выполнены в течение 3-ех дней к возврату в эксплуатацию установки МЕРОКС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163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Эта анимация демонстрирует технологию формования новых поверхностей фланцев.</a:t>
            </a:r>
            <a:endParaRPr lang="ru-RU" dirty="0"/>
          </a:p>
          <a:p>
            <a:endParaRPr lang="en-GB" baseline="0" dirty="0"/>
          </a:p>
          <a:p>
            <a:r>
              <a:rPr lang="ru-RU" baseline="0" dirty="0"/>
              <a:t>Материал </a:t>
            </a:r>
            <a:r>
              <a:rPr lang="en-GB" baseline="0" dirty="0"/>
              <a:t>Belzona</a:t>
            </a:r>
            <a:r>
              <a:rPr lang="ru-RU" baseline="0" dirty="0"/>
              <a:t> наносится на поверхность фланца и затем, используя </a:t>
            </a:r>
            <a:r>
              <a:rPr lang="ru-RU" baseline="0" dirty="0" err="1"/>
              <a:t>формер</a:t>
            </a:r>
            <a:r>
              <a:rPr lang="ru-RU" baseline="0" dirty="0"/>
              <a:t>, придается необходимая форма. Материал </a:t>
            </a:r>
            <a:r>
              <a:rPr lang="en-GB" baseline="0" dirty="0"/>
              <a:t>Belzona</a:t>
            </a:r>
            <a:r>
              <a:rPr lang="ru-RU" baseline="0" dirty="0"/>
              <a:t> используется в качестве барьера между металлами, изолируя их от воздействия окружающей среды и предотвращая возникновение коррозии.</a:t>
            </a:r>
          </a:p>
          <a:p>
            <a:endParaRPr lang="ru-RU" baseline="0" dirty="0"/>
          </a:p>
          <a:p>
            <a:r>
              <a:rPr lang="ru-RU" baseline="0" dirty="0"/>
              <a:t>Сейчас я бы хотел рассказать вам больше о защите фланцев и патрубков малого диаметра, где обычно появляется коррозия и течи.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30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Используя материалы </a:t>
            </a:r>
            <a:r>
              <a:rPr lang="en-GB" baseline="0" dirty="0"/>
              <a:t>Belzona</a:t>
            </a:r>
            <a:r>
              <a:rPr lang="ru-RU" baseline="0" dirty="0"/>
              <a:t> можно придать разную отделку поверхности фланца, в зависимости от потребностей заказчика - ровную или со спиралеобразными канавками.</a:t>
            </a:r>
            <a:endParaRPr lang="ru-RU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>
                <a:solidFill>
                  <a:prstClr val="black"/>
                </a:solidFill>
              </a:rPr>
              <a:pPr/>
              <a:t>24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30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http://khia.belzona.com/en/view.aspx?id=457</a:t>
            </a: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http://khia.belzona.com/ru/view.aspx?id=4602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русская версия</a:t>
            </a: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РЕМОНТ ФЛАНЦА ТЕХНОЛОГИЧЕСКОЙ ЕМКОСТИ ПРИ ПОМОЩИ BELZONA® </a:t>
            </a:r>
          </a:p>
          <a:p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МЕСТОПОЛОЖЕНИЕ КЛИЕНТА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Офшорная нефтедобывающая компания - Великобритания, Северное море</a:t>
            </a:r>
          </a:p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 ПРИМЕНЕНИЯ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Май 2003 г.</a:t>
            </a:r>
          </a:p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ПРИМЕНЕНИЯ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Поверхность патрубков и фланцев дегазатора на оффшорной платформе</a:t>
            </a:r>
          </a:p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Повреждение полимерного покрытия со стеклянным наполнителем на поверхности фланца привело к сильной коррозии на 11 патрубках и фланцах.</a:t>
            </a:r>
          </a:p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ПРОДУКТЫ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1111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ПОДЛОЖКА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Сталь с покрытием</a:t>
            </a:r>
          </a:p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 ПРИМЕНЕНИЯ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Поверхность фланцев была восстановлена с использованием аналогичного приварного патрубка в соответствии системной листовкой Belzona Ноу-Хау VPF-13.</a:t>
            </a:r>
          </a:p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ФАКТЫ BELZONA (ЭКОНОМИЯ СРЕДСТВ? АЛЬТЕРНАТИВЫ? ПОЧЕМУ BELZONA?, И Т.Д.)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поверхности 10 фланцев были восстановлены и сохранены благодаря технологии Belzona. Работа была завершена за несколько дней без необходимости использования огневых работ, </a:t>
            </a:r>
            <a:r>
              <a:rPr lang="ru-R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т.о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сэкономив заказчику значительные расходы на сварку, контроль качества, а также избежав риска, связанного с проведением огневых работ на платформе.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390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</a:t>
            </a:r>
            <a:r>
              <a:rPr lang="ru-RU" baseline="0" dirty="0"/>
              <a:t> этом слайде вы видите технологию приклеивания втулки патрубка.</a:t>
            </a:r>
          </a:p>
          <a:p>
            <a:endParaRPr lang="ru-RU" baseline="0" dirty="0"/>
          </a:p>
          <a:p>
            <a:r>
              <a:rPr lang="ru-RU" baseline="0" dirty="0"/>
              <a:t>Втулка изготовлена с помощью композитного материала </a:t>
            </a:r>
            <a:r>
              <a:rPr lang="en-GB" baseline="0" dirty="0"/>
              <a:t>Belzona</a:t>
            </a:r>
            <a:r>
              <a:rPr lang="ru-RU" baseline="0" dirty="0"/>
              <a:t>, поддающегося механической обработке, который обладают отличной стойкостью к эрозии и коррозии. Затем втулка прикрепляется внутрь патрубка с помощью жидкого материала, чтобы позволяет избежать возникновения полостей и дефектов (воздушных карманов).</a:t>
            </a:r>
          </a:p>
          <a:p>
            <a:endParaRPr lang="en-GB" dirty="0"/>
          </a:p>
          <a:p>
            <a:r>
              <a:rPr lang="ru-RU" baseline="0" dirty="0"/>
              <a:t>Крепление втулки защищает патрубок от коррозии и снижает воздействие эрозии.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>
                <a:solidFill>
                  <a:prstClr val="black"/>
                </a:solidFill>
              </a:rPr>
              <a:pPr/>
              <a:t>26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30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фото</a:t>
            </a:r>
            <a:r>
              <a:rPr lang="ru-RU" baseline="0" dirty="0"/>
              <a:t> слева вы видите завершенный ремонт патрубка, защищенного от эрозии и коррозии с помощью холодного приклеивания втулки.</a:t>
            </a:r>
          </a:p>
          <a:p>
            <a:r>
              <a:rPr lang="ru-RU" baseline="0" dirty="0"/>
              <a:t>На верхнем фото справа вы видите изготовленный патрубок и ниже его крепление внутрь патрубка.</a:t>
            </a:r>
          </a:p>
          <a:p>
            <a:endParaRPr lang="ru-RU" baseline="0" dirty="0"/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83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Belzona </a:t>
            </a:r>
            <a:r>
              <a:rPr lang="ru-RU" dirty="0"/>
              <a:t>является</a:t>
            </a:r>
            <a:r>
              <a:rPr lang="ru-RU" baseline="0" dirty="0"/>
              <a:t> новатором в полимерных технологиях для технического обслуживания и защиты промышленного оборудования и структур.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 Belzona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была основана в г.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Элланд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Elland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Уэст-Йоркшир, Великобритания в 1952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 тех пор разработала широкий спектр материалов для различных потребностей в нефтегазовом секторе.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baseline="0" dirty="0"/>
          </a:p>
          <a:p>
            <a:r>
              <a:rPr lang="ru-RU" u="sng" dirty="0">
                <a:solidFill>
                  <a:srgbClr val="595959"/>
                </a:solidFill>
                <a:latin typeface="Arial" pitchFamily="34" charset="0"/>
              </a:rPr>
              <a:t>Материалы </a:t>
            </a:r>
            <a:r>
              <a:rPr lang="en-US" u="sng" dirty="0">
                <a:solidFill>
                  <a:srgbClr val="595959"/>
                </a:solidFill>
                <a:latin typeface="Arial" pitchFamily="34" charset="0"/>
              </a:rPr>
              <a:t>Belzona:</a:t>
            </a:r>
          </a:p>
          <a:p>
            <a:endParaRPr lang="en-US" sz="1100" dirty="0">
              <a:solidFill>
                <a:srgbClr val="595959"/>
              </a:solidFill>
              <a:latin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rgbClr val="595959"/>
                </a:solidFill>
                <a:latin typeface="Arial" pitchFamily="34" charset="0"/>
              </a:rPr>
              <a:t>Обеспечивают</a:t>
            </a:r>
            <a:r>
              <a:rPr lang="ru-RU" sz="1200" baseline="0" dirty="0">
                <a:solidFill>
                  <a:srgbClr val="595959"/>
                </a:solidFill>
                <a:latin typeface="Arial" pitchFamily="34" charset="0"/>
              </a:rPr>
              <a:t> защиту от воздействия агрессивных химических веществ и коррозии и замедляют воздействие эрозии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baseline="0" dirty="0">
                <a:solidFill>
                  <a:srgbClr val="595959"/>
                </a:solidFill>
                <a:latin typeface="Arial" pitchFamily="34" charset="0"/>
              </a:rPr>
              <a:t>Защищают оборудование, эксплуатируемое в условиях высоких температур и давлений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>
                <a:solidFill>
                  <a:srgbClr val="595959"/>
                </a:solidFill>
                <a:latin typeface="Arial" pitchFamily="34" charset="0"/>
              </a:rPr>
              <a:t>Успех</a:t>
            </a:r>
            <a:r>
              <a:rPr lang="ru-RU" sz="1100" baseline="0" dirty="0">
                <a:solidFill>
                  <a:srgbClr val="595959"/>
                </a:solidFill>
                <a:latin typeface="Arial" pitchFamily="34" charset="0"/>
              </a:rPr>
              <a:t> материалов доказан результатами испытаний, а также многочисленными историями успехов применений по всему миру</a:t>
            </a:r>
            <a:endParaRPr lang="en-GB" sz="1100" dirty="0">
              <a:solidFill>
                <a:srgbClr val="595959"/>
              </a:solidFill>
              <a:latin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228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http://khia.belzona.com/en/view.aspx?id=672</a:t>
            </a:r>
            <a:r>
              <a:rPr lang="ru-RU" dirty="0"/>
              <a:t> </a:t>
            </a:r>
          </a:p>
          <a:p>
            <a:r>
              <a:rPr lang="en-GB" dirty="0"/>
              <a:t>http://khia.belzona.com/ru/view.aspx?id=3660</a:t>
            </a:r>
            <a:r>
              <a:rPr lang="ru-RU" dirty="0"/>
              <a:t> –</a:t>
            </a:r>
            <a:r>
              <a:rPr lang="ru-RU" baseline="0" dirty="0"/>
              <a:t> русская версия</a:t>
            </a:r>
            <a:endParaRPr lang="ru-RU" dirty="0"/>
          </a:p>
          <a:p>
            <a:endParaRPr lang="ru-RU" dirty="0"/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РЕМОНТ ПАТРУБКОВ С ПОМОЩЬЮ ВКЛАДЫШЕЙ BELZONA®</a:t>
            </a: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МЕСТОПОЛОЖЕНИЕ КЛИЕНТА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Буровая платформа в Северном Море</a:t>
            </a:r>
          </a:p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 ПРИМЕНЕНИЯ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Сентябрь 2005</a:t>
            </a:r>
          </a:p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ПРИМЕНЕНИЯ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Патрубки малого диаметра в </a:t>
            </a:r>
            <a:r>
              <a:rPr lang="ru-R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гиперфильтрующих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установках морской воды.</a:t>
            </a:r>
          </a:p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Текущий ремонт коррозионных повреждений в трубных отверстиях малого диаметра не мог быть проведён. Причиной этого была невозможность правильно подготовить внутреннюю часть патрубка и применить покрытие без возникновения газовых пор и микроотверстий.</a:t>
            </a:r>
          </a:p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ПРОДУКТЫ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1111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b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1321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Ceramic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ПОДЛОЖКА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Углеродистая сталь</a:t>
            </a:r>
          </a:p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 ПРИМЕНЕНИЯ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Вкладыш, изготовленный из 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1111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соответствующий внутренней части отверстия, приклеивается с использованием 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1321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 соответствии с TCC-16b.</a:t>
            </a:r>
          </a:p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ФАКТЫ BELZONA (ЭКОНОМИЯ СРЕДСТВ? АЛЬТЕРНАТИВЫ? ПОЧЕМУ BELZONA?, И Т.Д.)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Там, где структурная целостность патрубка еще не повреждена, но коррозия разъедает коррозионный допуск в патрубке, использование соответствующего Belzona решения исключает необходимость в обрезании патрубка и приваривании на это место нового отрезка патрубка. Система Belzona  обеспечивала непрерывное покрытие вдоль всего патрубка и была принята для ремонта и производства оборудования многими предприятиями.</a:t>
            </a:r>
          </a:p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2467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Эта анимация</a:t>
            </a:r>
            <a:r>
              <a:rPr lang="ru-RU" baseline="0" dirty="0"/>
              <a:t> демонстрирует холодное крепление пластин с помощью пастообразного материала </a:t>
            </a:r>
            <a:r>
              <a:rPr lang="en-GB" baseline="0" dirty="0"/>
              <a:t>Belzona.</a:t>
            </a:r>
          </a:p>
          <a:p>
            <a:endParaRPr lang="en-GB" dirty="0"/>
          </a:p>
          <a:p>
            <a:r>
              <a:rPr lang="ru-RU" dirty="0"/>
              <a:t>Сначала</a:t>
            </a:r>
            <a:r>
              <a:rPr lang="ru-RU" baseline="0" dirty="0"/>
              <a:t> о</a:t>
            </a:r>
            <a:r>
              <a:rPr lang="ru-RU" dirty="0"/>
              <a:t>бе</a:t>
            </a:r>
            <a:r>
              <a:rPr lang="ru-RU" baseline="0" dirty="0"/>
              <a:t> металлические поверхности пропитываются материалом </a:t>
            </a:r>
            <a:r>
              <a:rPr lang="en-GB" baseline="0" dirty="0"/>
              <a:t>Belzona</a:t>
            </a:r>
            <a:r>
              <a:rPr lang="ru-RU" baseline="0" dirty="0"/>
              <a:t>, затем наносится больше материала </a:t>
            </a:r>
            <a:r>
              <a:rPr lang="en-GB" baseline="0" dirty="0"/>
              <a:t>Belzona</a:t>
            </a:r>
            <a:r>
              <a:rPr lang="ru-RU" baseline="0" dirty="0"/>
              <a:t> и оба элемента соединяются вместе, образуя «композитный сэндвич». Этот метод холодного крепления пластин устраняет потребность в сварке (тем самым избавляя от проблем, которые могут возникнуть при горячих работах), а также обеспечивает такую же высокую степень адгезии и прочности на сжатие или даже выше!</a:t>
            </a:r>
            <a:r>
              <a:rPr lang="en-GB" baseline="0" dirty="0"/>
              <a:t> </a:t>
            </a:r>
            <a:r>
              <a:rPr lang="ru-RU" baseline="0" dirty="0"/>
              <a:t>чем сварка.</a:t>
            </a: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897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Внутренняяя</a:t>
            </a:r>
            <a:r>
              <a:rPr lang="ru-RU" baseline="0" dirty="0">
                <a:latin typeface="Arial" pitchFamily="34" charset="0"/>
                <a:cs typeface="Arial" pitchFamily="34" charset="0"/>
              </a:rPr>
              <a:t> инфраструктура технологических емкостей может быть установлена путем приклеивания с помощью композитов </a:t>
            </a:r>
            <a:r>
              <a:rPr lang="en-GB" baseline="0" dirty="0">
                <a:latin typeface="Arial" pitchFamily="34" charset="0"/>
                <a:cs typeface="Arial" pitchFamily="34" charset="0"/>
              </a:rPr>
              <a:t>Belzona</a:t>
            </a:r>
            <a:r>
              <a:rPr lang="ru-RU" baseline="0" dirty="0">
                <a:latin typeface="Arial" pitchFamily="34" charset="0"/>
                <a:cs typeface="Arial" pitchFamily="34" charset="0"/>
              </a:rPr>
              <a:t>. Как уже было упомянуто ранее</a:t>
            </a:r>
            <a:r>
              <a:rPr lang="en-GB" baseline="0" dirty="0">
                <a:latin typeface="Arial" pitchFamily="34" charset="0"/>
                <a:cs typeface="Arial" pitchFamily="34" charset="0"/>
              </a:rPr>
              <a:t>,</a:t>
            </a:r>
            <a:r>
              <a:rPr lang="ru-RU" baseline="0" dirty="0">
                <a:latin typeface="Arial" pitchFamily="34" charset="0"/>
                <a:cs typeface="Arial" pitchFamily="34" charset="0"/>
              </a:rPr>
              <a:t> этот метод холодного приклеивания не представляет никаких рисков, которые возникают при наличии горячих работ, а также обеспечивает отличную прочность и адгезию.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http://khia.belzona.com/en/view.aspx?id=459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Обновление технологической емкости с</a:t>
            </a:r>
            <a:r>
              <a:rPr lang="en-GB" sz="1200" b="1" kern="1200" cap="all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помощью </a:t>
            </a:r>
            <a:r>
              <a:rPr lang="ru-RU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адгезива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 </a:t>
            </a:r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Местоположение клиента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Оффшорная нефтяная компания – Великобритания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Октябрь, 2003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применения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причине повышенного уровня воды в плавучей установке для добычи, хранения и отгрузки нефти, требовались изменения внутреннего оборудования технологической емкости, а также установка дополнительного сепарационного оборудования.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Внутреннее оборудование было установлено механическим методом с использованием адгезива, избегая потребность в сварке и термической обработке после сварки. Покрытие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1391 было прежде нанесено на технологическую емкость и должно было быть удалено с ключевых участков перед установкой дополнительного оборудования.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Продукты</a:t>
            </a:r>
            <a:endParaRPr lang="en-GB" dirty="0">
              <a:effectLst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1111 (Super Metal)</a:t>
            </a:r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1391 (Ceramic HT Metal)</a:t>
            </a:r>
            <a:endParaRPr lang="en-GB" dirty="0">
              <a:effectLst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>
              <a:effectLst/>
            </a:endParaRPr>
          </a:p>
          <a:p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Подложка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таль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нанесенным покрытием</a:t>
            </a:r>
            <a:endParaRPr lang="en-GB" dirty="0">
              <a:effectLst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Покрытие было удалено с участков с помощью абразивной очистки. Старое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окрытие около этих участков было также почищено с помощью абразивной обработки.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этого, </a:t>
            </a:r>
            <a:r>
              <a:rPr lang="ru-RU" dirty="0">
                <a:effectLst/>
              </a:rPr>
              <a:t>монтажные зажим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ы были приклеены с помощью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1111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покрыты с помощью 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1391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которое накладывалось на подготовленные участки со старым покрытием.</a:t>
            </a:r>
          </a:p>
          <a:p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Факты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(Экономия средств? Альтернативы? Почему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?, и т.д.)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Применение было выполнено таким образом, чтобы снизить напряжение адгезивного материала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максимально сократить время ремонта емкости.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провела ремонт не используя сварку и дорогостоящую термическую обработку после сварки. Регулярные инспекции емкости были проведены, которые показали, что оборудование находится в отличном состоянии уже более 10 лет эксплуатации.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4619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Главные преимущества материалов: </a:t>
            </a:r>
          </a:p>
          <a:p>
            <a:endParaRPr lang="ru-RU" dirty="0"/>
          </a:p>
          <a:p>
            <a:r>
              <a:rPr lang="ru-RU" dirty="0"/>
              <a:t>Материалы</a:t>
            </a:r>
            <a:r>
              <a:rPr lang="ru-RU" baseline="0" dirty="0"/>
              <a:t> </a:t>
            </a:r>
            <a:r>
              <a:rPr lang="en-GB" dirty="0"/>
              <a:t>Belzona</a:t>
            </a:r>
            <a:r>
              <a:rPr lang="ru-RU" dirty="0"/>
              <a:t> это экономически</a:t>
            </a:r>
            <a:r>
              <a:rPr lang="ru-RU" baseline="0" dirty="0"/>
              <a:t> эффективное и надежное решение,</a:t>
            </a:r>
            <a:r>
              <a:rPr lang="ru-RU" dirty="0"/>
              <a:t> обеспечивающее</a:t>
            </a:r>
            <a:r>
              <a:rPr lang="ru-RU" baseline="0" dirty="0"/>
              <a:t>  долговременную защиту от эрозии, коррозии, а также материалы могут быстро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предотвращать течи</a:t>
            </a:r>
            <a:r>
              <a:rPr lang="ru-RU" sz="1200" baseline="0" dirty="0">
                <a:solidFill>
                  <a:schemeClr val="bg1"/>
                </a:solidFill>
                <a:latin typeface="Arial" pitchFamily="34" charset="0"/>
              </a:rPr>
              <a:t> без использования горячей обработки.</a:t>
            </a:r>
          </a:p>
          <a:p>
            <a:endParaRPr lang="ru-RU" sz="1200" baseline="0" dirty="0">
              <a:solidFill>
                <a:schemeClr val="bg1"/>
              </a:solidFill>
              <a:latin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>
                <a:solidFill>
                  <a:schemeClr val="bg1"/>
                </a:solidFill>
                <a:latin typeface="Arial" pitchFamily="34" charset="0"/>
              </a:rPr>
              <a:t>Ремонт проводится без остановки эксплуатации, экономя ваше время и деньги, а также наши </a:t>
            </a:r>
            <a:r>
              <a:rPr lang="ru-RU" sz="1200" baseline="0" dirty="0" err="1">
                <a:solidFill>
                  <a:schemeClr val="bg1"/>
                </a:solidFill>
                <a:latin typeface="Arial" pitchFamily="34" charset="0"/>
              </a:rPr>
              <a:t>теплоактивируемые</a:t>
            </a:r>
            <a:r>
              <a:rPr lang="ru-RU" sz="1200" baseline="0" dirty="0">
                <a:solidFill>
                  <a:schemeClr val="bg1"/>
                </a:solidFill>
                <a:latin typeface="Arial" pitchFamily="34" charset="0"/>
              </a:rPr>
              <a:t> материалы могут наноситься прямо на горячие трубы,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максимально снижая время простоя оборудования.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936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http://khia.belzona.com/en/view.aspx?id=4661</a:t>
            </a:r>
          </a:p>
          <a:p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 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сокращает ремонтные расходы НПЗ на </a:t>
            </a:r>
            <a:r>
              <a:rPr lang="ru-RU" b="1" dirty="0">
                <a:effectLst/>
              </a:rPr>
              <a:t>£1.5 </a:t>
            </a:r>
            <a:r>
              <a:rPr lang="ru-RU" b="1" cap="all" baseline="0" dirty="0">
                <a:effectLst/>
              </a:rPr>
              <a:t>миллиона в день </a:t>
            </a:r>
          </a:p>
          <a:p>
            <a:endParaRPr lang="en-GB" cap="all" baseline="0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Местоположение клиента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Нефтехимический завод, Великобритания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Июнь, 2013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применения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Факельная системана на нефтехимическом заводе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Истончение стенок газоотводной линии по причине сильной коррозии. Заказчику требовалось быстрое решение проблемы с минимальной остановкой производства, так как простой производства стоил заводу £1.5 миллиона в день.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Продукты</a:t>
            </a:r>
            <a:endParaRPr lang="en-GB" dirty="0">
              <a:effectLst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 1221 (Super E-Metal)</a:t>
            </a:r>
            <a:endParaRPr lang="en-GB" dirty="0">
              <a:effectLst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 1831 (Super UW-Metal)</a:t>
            </a:r>
            <a:endParaRPr lang="en-GB" dirty="0">
              <a:effectLst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 4301 (Magma CR1 Hi-Build)</a:t>
            </a:r>
            <a:endParaRPr lang="en-GB" dirty="0">
              <a:effectLst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>
              <a:effectLst/>
            </a:endParaRPr>
          </a:p>
          <a:p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Подложка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таль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>
              <a:effectLst/>
            </a:endParaRPr>
          </a:p>
          <a:p>
            <a:r>
              <a:rPr lang="ru-RU" b="1" dirty="0">
                <a:effectLst/>
              </a:rPr>
              <a:t>МЕТОД ПРИМЕНЕНИЯ</a:t>
            </a:r>
            <a:endParaRPr lang="en-GB" b="1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Применение было выполнено в соответствии с Системной Листовкой Ноу Хау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-11. Ремонт проводился на оборудовании, находящемся в эксплуатации, без остановки производства. В местах образования течей, были приклеены пластины с помощью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1221. Затем было сделано временное обертывание этого участка с помощью такого же материала. После этого вся труба была обернута с помощью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4301 и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1831 нанесено сверху.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1831 также использовался для герметизации прилежащего фланца.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Факты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(Экономия средств? Альтернативы? Почему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?, и т.д.)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композитная система была выбрана, так как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4301 обеспечивает отличную защиту трубопровода от кислотных газов.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1831 придает оборудованию механическую прочность и в то же время защищает трубопровод от внешних повреждений.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Ремонт был сделан без простоя производства, помогая экономить заводу £1.5 миллиона в день. Применение было закончено в течение 3 дней.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32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4619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http://khia.belzona.com/en/view.aspx?id=2316</a:t>
            </a:r>
          </a:p>
          <a:p>
            <a:endParaRPr lang="en-GB" dirty="0"/>
          </a:p>
          <a:p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предлагает холодный ремонт трубопровода</a:t>
            </a:r>
          </a:p>
          <a:p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Местоположение клиента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НПЗ, Франция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применения</a:t>
            </a:r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2006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применения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Трубопровод, находящийся близко к земле, постоянно подвергается воздействию воды и грязи.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Предыдущее покрытие прослужило недолго, а также слишком сильная внешняя коррозия трубопровода.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Продукты</a:t>
            </a:r>
            <a:endParaRPr lang="en-GB" dirty="0">
              <a:effectLst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1121 (Super XL Metal)</a:t>
            </a:r>
            <a:endParaRPr lang="en-GB" dirty="0">
              <a:effectLst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5811 (Immersion Grade)</a:t>
            </a:r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Подложка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Углеродистая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сталь</a:t>
            </a:r>
            <a:endParaRPr lang="en-GB" dirty="0">
              <a:effectLst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 применения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водоструйной очистки поверхности, ремонт был выполнен в соответствии с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Системной Листовкой Ноу-Хау VPF-11a. 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Факты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(Экономия средств? Альтернативы? Почему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?, и т.д.)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Принимая во внимание окружающую среду, горячий ремонт не рассматривался.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Техника холодного применения Belzona позволила заказчику отремонтировать и защитить трубы, используя в качестве прослойки </a:t>
            </a:r>
            <a:r>
              <a:rPr lang="ru-R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материал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 смолы и армирующей ленты. Инспекция была произведена в 2011 г. и показала,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ремонт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находится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превосходном состоянии. С помощью этой техники с 2006 года было отремонтировано много других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труб.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356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Усталостная трещина напорной трубы отремонтирована</a:t>
            </a:r>
            <a:r>
              <a:rPr lang="ru-RU" sz="1200" baseline="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с помощью укрепляющей ленты и композитных материалов холодного отверждения.</a:t>
            </a:r>
            <a:endParaRPr lang="en-GB" sz="1200" dirty="0">
              <a:solidFill>
                <a:schemeClr val="bg1"/>
              </a:solidFill>
              <a:latin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1220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Анимация на этом слайде демонстрирует применение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SuperWrap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Сначала, поверхность подготавливается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пропитывается материалом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Затем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уплотнительная лента пропитывается эпоксидной смолой и обертывается вокруг трубы. После</a:t>
            </a:r>
            <a:r>
              <a:rPr lang="ru-RU" sz="1200" baseline="0" dirty="0">
                <a:solidFill>
                  <a:schemeClr val="bg1"/>
                </a:solidFill>
                <a:latin typeface="Arial" pitchFamily="34" charset="0"/>
              </a:rPr>
              <a:t> этого, в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есь участок покрывается пастообразным</a:t>
            </a:r>
            <a:r>
              <a:rPr lang="ru-RU" sz="1200" baseline="0" dirty="0">
                <a:solidFill>
                  <a:schemeClr val="bg1"/>
                </a:solidFill>
                <a:latin typeface="Arial" pitchFamily="34" charset="0"/>
              </a:rPr>
              <a:t> материалом.</a:t>
            </a:r>
          </a:p>
          <a:p>
            <a:endParaRPr lang="ru-RU" sz="1200" baseline="0" dirty="0">
              <a:solidFill>
                <a:schemeClr val="bg1"/>
              </a:solidFill>
              <a:latin typeface="Arial" pitchFamily="34" charset="0"/>
            </a:endParaRPr>
          </a:p>
          <a:p>
            <a:r>
              <a:rPr lang="ru-RU" sz="1200" baseline="0" dirty="0">
                <a:solidFill>
                  <a:schemeClr val="bg1"/>
                </a:solidFill>
                <a:latin typeface="Arial" pitchFamily="34" charset="0"/>
              </a:rPr>
              <a:t>Труба в разрезе, которую вы видите на слайде, показывает слои системы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SuperWrap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46194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http://khia.belzona.com/EN/view.aspx?id=4670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 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ремонтирует трубопровод перекачки УГЛЕВОДОРОДОВ без остановки производства</a:t>
            </a:r>
            <a:r>
              <a:rPr lang="ru-RU" b="1" dirty="0">
                <a:effectLst/>
              </a:rPr>
              <a:t> </a:t>
            </a:r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Местоположение клиента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опливохранилище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Италия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Июнь, 2013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применения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Требовался ремонт и защита двух трубопроводов перекачки углеводолродов на топливохранилище без остановки производства.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Истончение стенок трубопровода до 1,4 мм в некоторых местах по причине сильной коррозии. Изначальная толщина стенок была 9,52 мм.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Заказчику требовалось композитное ремонтное решение, соответствующее требованиям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2481, для ремонта двух трубопроводов в короткие сроки без остановки производства.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Продукты</a:t>
            </a:r>
            <a:endParaRPr lang="en-GB" dirty="0">
              <a:effectLst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SuperWrap</a:t>
            </a:r>
            <a:endParaRPr lang="en-GB" dirty="0">
              <a:effectLst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>
              <a:effectLst/>
            </a:endParaRPr>
          </a:p>
          <a:p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Подложка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таль</a:t>
            </a:r>
            <a:endParaRPr lang="ru-RU" dirty="0">
              <a:effectLst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 применения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Применение было выполнено квалифицированными специалистами в соответствии с Системной Листовкой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SuperWrap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VPF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-11.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Факты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(Экономия средств? Альтернативы? Почему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?, и т.д.)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Выбранное системное решение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SuperWrap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соответствует высоким стандартам Belzona. 2 слоя материала были нанесены на трубопровод перекачки углеводородов, а также была произведена гидроизоляция трубы для перекачки нефти, с помощью нанесения 5-ти слоев материала. Заказчик остался очень доволен результатами ремонта, выполненного в Июне 2013, и заказал похожие ремонтные работы для других участков поврежденного трубопровода. Предполагаемый срок службы материалов составляет минимум 10 лет, но может быть продлен после инспекции в 2023 году.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36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46194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http://khia.belzona.com/en/view.aspx?id=1579</a:t>
            </a:r>
            <a:endParaRPr lang="ru-RU" dirty="0"/>
          </a:p>
          <a:p>
            <a:r>
              <a:rPr lang="en-GB" dirty="0"/>
              <a:t>http://khia.belzona.com/ru/view.aspx?id=4625</a:t>
            </a:r>
            <a:r>
              <a:rPr lang="ru-RU" dirty="0"/>
              <a:t> – русская версия</a:t>
            </a:r>
          </a:p>
          <a:p>
            <a:endParaRPr lang="ru-RU" dirty="0"/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ГАЗОПРОВОД ОТРЕМОНТИРОВАН С ПОМОЩЬЮ СИСТЕМЫ BELZONA® SUPERWRAP</a:t>
            </a:r>
          </a:p>
          <a:p>
            <a:endParaRPr lang="ru-RU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МЕСТОПОЛОЖЕНИЕ КЛИЕНТА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Нефтеперерабатывающий завод, Аргентина</a:t>
            </a:r>
          </a:p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 ПРИМЕНЕНИЯ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Март 2010</a:t>
            </a:r>
          </a:p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ПРИМЕНЕНИЯ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18-дюймовая труба, транспортирующая природный газ</a:t>
            </a:r>
          </a:p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Внутренняя коррозия вызвала истончение стен трубопровода. На секции трубопровода был выявлен сквозной дефект стен размером 2,1x2,4x0,25 дюйма.</a:t>
            </a:r>
          </a:p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ПРОДУКТЫ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SuperWrap</a:t>
            </a:r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ПОДЛОЖКА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Углеродистая сталь</a:t>
            </a:r>
          </a:p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 ПРИМЕНЕНИЯ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Применение было выполнено аттестованными специалистами. На поврежденный участок длиной 400 мм было нанесено 3 слоя обмотки композитного материала толщиной 9,16 мм.</a:t>
            </a:r>
          </a:p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ФАКТЫ BELZONA (ЭКОНОМИЯ СРЕДСТВ? АЛЬТЕРНАТИВЫ? ПОЧЕМУ BELZONA?, И Т.Д.)</a:t>
            </a:r>
          </a:p>
          <a:p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Владелец объекта остался настолько доволен результатом ремонта, что решил отремонтировать 2 другие секции того же самого трубопровода с помощью композитного материала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SuperWrap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ОПИСАНИЕ ФОТОГРАФИЙ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Разрытый газопровод 2. Подготовка поверхности дробеструйным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беспылевым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методом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Sponge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 Нанесение продукта вокруг секции трубы 4.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Нанесение закончено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37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4619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организовала обширную дистрибьюторскую сеть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всему миру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поддержка которой осуществляется 4-мя офисами, которые расположены в Англии, Канаде, Майами и Таиланде.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r>
              <a:rPr lang="ru-RU" dirty="0"/>
              <a:t>Каждое</a:t>
            </a:r>
            <a:r>
              <a:rPr lang="ru-RU" baseline="0" dirty="0"/>
              <a:t> </a:t>
            </a:r>
            <a:r>
              <a:rPr lang="ru-RU" baseline="0" dirty="0" err="1"/>
              <a:t>Дистрибьюторство</a:t>
            </a:r>
            <a:r>
              <a:rPr lang="ru-RU" baseline="0" dirty="0"/>
              <a:t> т</a:t>
            </a:r>
            <a:r>
              <a:rPr lang="ru-RU" dirty="0"/>
              <a:t>щательно отобрано на основе множества критериев, включая возможности применения,</a:t>
            </a:r>
            <a:r>
              <a:rPr lang="ru-RU" baseline="0" dirty="0"/>
              <a:t> </a:t>
            </a:r>
            <a:r>
              <a:rPr lang="ru-RU" dirty="0"/>
              <a:t>стремление к обеспечению</a:t>
            </a:r>
            <a:r>
              <a:rPr lang="ru-RU" baseline="0" dirty="0"/>
              <a:t> в</a:t>
            </a:r>
            <a:r>
              <a:rPr lang="ru-RU" dirty="0"/>
              <a:t>ысококачественного обслуживания клиентов, а также круглосуточную техническую поддержку. Belzona и их бизнес</a:t>
            </a:r>
            <a:r>
              <a:rPr lang="ru-RU" baseline="0" dirty="0"/>
              <a:t> </a:t>
            </a:r>
            <a:r>
              <a:rPr lang="ru-RU" dirty="0"/>
              <a:t>партнеры преданы своим</a:t>
            </a:r>
            <a:r>
              <a:rPr lang="ru-RU" baseline="0" dirty="0"/>
              <a:t> задачам предоставлять</a:t>
            </a:r>
            <a:r>
              <a:rPr lang="ru-RU" dirty="0"/>
              <a:t> заказчикам</a:t>
            </a:r>
            <a:r>
              <a:rPr lang="ru-RU" baseline="0" dirty="0"/>
              <a:t> </a:t>
            </a:r>
            <a:r>
              <a:rPr lang="ru-RU" dirty="0"/>
              <a:t>экономически эффективные решения, которые максимально снижают</a:t>
            </a:r>
            <a:r>
              <a:rPr lang="ru-RU" baseline="0" dirty="0"/>
              <a:t> </a:t>
            </a:r>
            <a:r>
              <a:rPr lang="ru-RU" dirty="0"/>
              <a:t>потребность в проведении повторного</a:t>
            </a:r>
            <a:r>
              <a:rPr lang="ru-RU" baseline="0" dirty="0"/>
              <a:t> технического обслуживания. </a:t>
            </a:r>
            <a:endParaRPr lang="ru-RU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1310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/>
              <a:t>Теплообменные аппараты подвержены эрозии и гальванической коррозии из-за контакта разнородных металлов, которые широко применяются при их производстве.</a:t>
            </a:r>
            <a:endParaRPr lang="en-GB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Главные преимущества материалов: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Belzona</a:t>
            </a:r>
            <a:r>
              <a:rPr lang="ru-RU" b="0" baseline="0" dirty="0"/>
              <a:t> разработала широкий выбор материалов для ремонта и защиты теплообменников, которые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="0" baseline="0" dirty="0"/>
              <a:t>Обеспечивают д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олговременную защиту</a:t>
            </a:r>
            <a:r>
              <a:rPr lang="ru-RU" sz="1200" baseline="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от эрозии и коррозии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Обладают отличную химическую стойкость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Ремонт без горячей обработки (устраняет </a:t>
            </a:r>
            <a:r>
              <a:rPr lang="ru-RU" dirty="0"/>
              <a:t>опасность связанную с ремонтом, предполагающим горячую обработку</a:t>
            </a:r>
            <a:r>
              <a:rPr lang="ru-RU" baseline="0" dirty="0"/>
              <a:t>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 и сокращает время простоя производства)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Устраняют гальваническую</a:t>
            </a:r>
            <a:r>
              <a:rPr lang="ru-RU" sz="1200" baseline="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коррозию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baseline="0" dirty="0">
                <a:solidFill>
                  <a:schemeClr val="bg1"/>
                </a:solidFill>
                <a:latin typeface="Arial" pitchFamily="34" charset="0"/>
              </a:rPr>
              <a:t>Помогают продлить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срок службы оборудования и исключают потребность</a:t>
            </a:r>
            <a:r>
              <a:rPr lang="ru-RU" sz="1200" baseline="0" dirty="0">
                <a:solidFill>
                  <a:schemeClr val="bg1"/>
                </a:solidFill>
                <a:latin typeface="Arial" pitchFamily="34" charset="0"/>
              </a:rPr>
              <a:t> в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дорогостоящей замене</a:t>
            </a:r>
            <a:r>
              <a:rPr lang="ru-RU" sz="1200" baseline="0" dirty="0">
                <a:solidFill>
                  <a:schemeClr val="bg1"/>
                </a:solidFill>
                <a:latin typeface="Arial" pitchFamily="34" charset="0"/>
              </a:rPr>
              <a:t> оборудования</a:t>
            </a:r>
            <a:endParaRPr lang="ru-RU" sz="1200" dirty="0">
              <a:solidFill>
                <a:schemeClr val="bg1"/>
              </a:solidFill>
              <a:latin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3967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Ремонт и защита внутренних и уплотняющих поверхностей типа «шип-паз» корпуса теплообменного аппарата.</a:t>
            </a: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Заказчик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Нефтеперерабатывающий завод. Украина.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Aft>
                <a:spcPts val="0"/>
              </a:spcAft>
            </a:pPr>
            <a:endParaRPr lang="en-GB" sz="1200" kern="50" dirty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effectLst/>
                <a:latin typeface="DejaVu Sans"/>
              </a:rPr>
              <a:t>Дата применения</a:t>
            </a:r>
            <a:r>
              <a:rPr lang="en-GB" dirty="0">
                <a:effectLst/>
              </a:rPr>
              <a:t> </a:t>
            </a:r>
            <a:r>
              <a:rPr lang="ru-RU" sz="1200" kern="50" dirty="0">
                <a:effectLst/>
                <a:latin typeface="DejaVu Sans"/>
                <a:ea typeface="Andale Sans UI"/>
              </a:rPr>
              <a:t>Сентябрь-Октябрь  2013г.</a:t>
            </a:r>
            <a:endParaRPr lang="en-GB" sz="1200" kern="50" dirty="0">
              <a:effectLst/>
              <a:latin typeface="DejaVu Sans"/>
              <a:ea typeface="Andale Sans UI"/>
            </a:endParaRPr>
          </a:p>
          <a:p>
            <a:pPr>
              <a:spcAft>
                <a:spcPts val="0"/>
              </a:spcAft>
            </a:pPr>
            <a:endParaRPr lang="en-GB" sz="1200" kern="50" dirty="0">
              <a:effectLst/>
              <a:latin typeface="DejaVu Sans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sz="1200" b="1" kern="50" dirty="0">
                <a:effectLst/>
                <a:latin typeface="DejaVu Sans"/>
                <a:ea typeface="Andale Sans UI"/>
              </a:rPr>
              <a:t>Проблема</a:t>
            </a:r>
            <a:endParaRPr lang="en-GB" sz="1200" kern="50" dirty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sz="1200" kern="50" dirty="0">
                <a:effectLst/>
                <a:latin typeface="DejaVu Sans"/>
                <a:ea typeface="Andale Sans UI"/>
              </a:rPr>
              <a:t>Коррозия-эрозия внутренних и уплотняющих поверхностей типа «шип-паз» корпуса теплообменного аппарата. </a:t>
            </a:r>
            <a:endParaRPr lang="en-GB" sz="1200" kern="50" dirty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en-GB" dirty="0">
                <a:effectLst/>
              </a:rPr>
              <a:t>                                                                                                                                                                         </a:t>
            </a:r>
            <a:r>
              <a:rPr lang="ru-RU" sz="1200" b="1" kern="50" dirty="0">
                <a:effectLst/>
                <a:latin typeface="DejaVu Sans"/>
                <a:ea typeface="Andale Sans UI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200" b="1" kern="50" dirty="0">
                <a:effectLst/>
                <a:latin typeface="DejaVu Sans"/>
                <a:ea typeface="Andale Sans UI"/>
              </a:rPr>
              <a:t>Продукты</a:t>
            </a:r>
            <a:endParaRPr lang="en-GB" sz="1200" kern="50" dirty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en-US" sz="1200" kern="50" dirty="0">
                <a:effectLst/>
                <a:latin typeface="DejaVu Sans"/>
                <a:ea typeface="Andale Sans UI"/>
              </a:rPr>
              <a:t>Belzona</a:t>
            </a:r>
            <a:r>
              <a:rPr lang="en-US" sz="1200" kern="50" baseline="30000" dirty="0">
                <a:effectLst/>
                <a:latin typeface="DejaVu Sans"/>
                <a:ea typeface="Andale Sans UI"/>
              </a:rPr>
              <a:t>®</a:t>
            </a:r>
            <a:r>
              <a:rPr lang="en-US" sz="1200" kern="50" dirty="0">
                <a:effectLst/>
                <a:latin typeface="DejaVu Sans"/>
                <a:ea typeface="Andale Sans UI"/>
              </a:rPr>
              <a:t> </a:t>
            </a:r>
            <a:r>
              <a:rPr lang="ru-RU" sz="1200" kern="50" dirty="0">
                <a:effectLst/>
                <a:latin typeface="DejaVu Sans"/>
                <a:ea typeface="Andale Sans UI"/>
              </a:rPr>
              <a:t>1111, 1121, 1311, 1321, 9111.</a:t>
            </a:r>
            <a:endParaRPr lang="en-GB" sz="1200" kern="50" dirty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sz="1200" b="1" kern="50" dirty="0">
                <a:effectLst/>
                <a:latin typeface="DejaVu Sans"/>
                <a:ea typeface="Andale Sans UI"/>
              </a:rPr>
              <a:t>Поверхность</a:t>
            </a:r>
            <a:endParaRPr lang="en-GB" sz="1200" kern="50" dirty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sz="1200" kern="50" dirty="0">
                <a:effectLst/>
                <a:latin typeface="DejaVu Sans"/>
                <a:ea typeface="Andale Sans UI"/>
              </a:rPr>
              <a:t>Сталь.</a:t>
            </a:r>
            <a:endParaRPr lang="en-GB" sz="1200" kern="50" dirty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endParaRPr lang="en-GB" sz="1200" kern="50" dirty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effectLst/>
                <a:latin typeface="DejaVu Sans"/>
              </a:rPr>
              <a:t>Фотографии</a:t>
            </a:r>
            <a:r>
              <a:rPr lang="en-GB" dirty="0">
                <a:effectLst/>
              </a:rPr>
              <a:t> </a:t>
            </a:r>
            <a:endParaRPr lang="ru-RU" dirty="0">
              <a:effectLst/>
            </a:endParaRPr>
          </a:p>
          <a:p>
            <a:pPr>
              <a:spcAft>
                <a:spcPts val="0"/>
              </a:spcAft>
            </a:pPr>
            <a:r>
              <a:rPr lang="ru-RU" sz="1200" kern="50" dirty="0">
                <a:effectLst/>
                <a:latin typeface="DejaVu Sans"/>
                <a:ea typeface="Andale Sans UI"/>
              </a:rPr>
              <a:t>1. Общий вид теплообменного аппарата.</a:t>
            </a:r>
            <a:endParaRPr lang="en-GB" sz="1200" kern="50" dirty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sz="1200" kern="50" dirty="0">
                <a:effectLst/>
                <a:latin typeface="DejaVu Sans"/>
                <a:ea typeface="Andale Sans UI"/>
              </a:rPr>
              <a:t>2. Коррозия, эрозия на внутренних и уплотняющих  поверхностях типа «шип-паз» корпуса теплообменного аппарата.</a:t>
            </a:r>
            <a:endParaRPr lang="en-GB" sz="1200" kern="50" dirty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sz="1200" kern="50" dirty="0">
                <a:effectLst/>
                <a:latin typeface="DejaVu Sans"/>
                <a:ea typeface="Andale Sans UI"/>
              </a:rPr>
              <a:t>3. </a:t>
            </a:r>
            <a:r>
              <a:rPr lang="ru-RU" sz="1200" kern="50" dirty="0" err="1">
                <a:effectLst/>
                <a:latin typeface="DejaVu Sans"/>
                <a:ea typeface="Andale Sans UI"/>
              </a:rPr>
              <a:t>Абразивоструйная</a:t>
            </a:r>
            <a:r>
              <a:rPr lang="ru-RU" sz="1200" kern="50" dirty="0">
                <a:effectLst/>
                <a:latin typeface="DejaVu Sans"/>
                <a:ea typeface="Andale Sans UI"/>
              </a:rPr>
              <a:t> обработка внутренних и уплотняющих поверхностей типа «шип-паз» корпуса теплообменного аппарата .</a:t>
            </a:r>
            <a:endParaRPr lang="en-GB" sz="1200" kern="50" dirty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sz="1200" kern="50" dirty="0">
                <a:effectLst/>
                <a:latin typeface="DejaVu Sans"/>
                <a:ea typeface="Andale Sans UI"/>
              </a:rPr>
              <a:t>4.</a:t>
            </a:r>
            <a:r>
              <a:rPr lang="ru-RU" sz="1200" b="1" kern="50" dirty="0">
                <a:effectLst/>
                <a:latin typeface="DejaVu Sans"/>
                <a:ea typeface="Andale Sans UI"/>
              </a:rPr>
              <a:t> </a:t>
            </a:r>
            <a:r>
              <a:rPr lang="ru-RU" sz="1200" kern="50" dirty="0">
                <a:effectLst/>
                <a:latin typeface="DejaVu Sans"/>
                <a:ea typeface="Andale Sans UI"/>
              </a:rPr>
              <a:t>Восстановленные внутренние и уплотняющие поверхности типа «шип-паз» корпуса теплообменного аппарата.</a:t>
            </a:r>
            <a:endParaRPr lang="en-GB" sz="1200" kern="50" dirty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r>
              <a:rPr lang="ru-RU" sz="1200" b="1" kern="50" dirty="0">
                <a:effectLst/>
                <a:latin typeface="DejaVu Sans"/>
                <a:ea typeface="Andale Sans UI"/>
              </a:rPr>
              <a:t> </a:t>
            </a:r>
            <a:endParaRPr lang="en-GB" sz="1200" kern="50" dirty="0">
              <a:effectLst/>
              <a:latin typeface="Times New Roman"/>
              <a:ea typeface="Andale Sans UI"/>
            </a:endParaRPr>
          </a:p>
          <a:p>
            <a:pPr>
              <a:spcAft>
                <a:spcPts val="0"/>
              </a:spcAft>
            </a:pPr>
            <a:endParaRPr lang="en-GB" sz="1200" kern="50" dirty="0">
              <a:effectLst/>
              <a:latin typeface="Times New Roman"/>
              <a:ea typeface="Andale Sans UI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320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50" dirty="0">
                <a:effectLst/>
                <a:latin typeface="DejaVu Sans"/>
                <a:ea typeface="Andale Sans UI"/>
                <a:cs typeface="DejaVu Sans"/>
              </a:rPr>
              <a:t>Ремонт и защита  внутренних и уплотняющих поверхностей типа «шип-паз"    крышек теплообменных аппаратов</a:t>
            </a:r>
            <a:endParaRPr lang="en-GB" sz="1200" b="1" kern="50" dirty="0">
              <a:effectLst/>
              <a:latin typeface="DejaVu Sans"/>
              <a:ea typeface="Andale Sans UI"/>
              <a:cs typeface="DejaVu San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Заказчик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Нефтеперерабатывающий завод. Украина.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 применения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Сентябрь-Октябрь  2013г.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Коррозия, эрозия внутренних и торцевых уплотняющих поверхностей типа «шип-паз» крышек теплообменных аппаратов.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Продукты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1111, 1121, 1311, 1321, 1341, 9111,.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Поверхность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Сталь.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Фотографии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Абразивоструйная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подготовка внутренних и торцевых уплотняющих поверхностей крышек теплообменного аппарата.</a:t>
            </a:r>
            <a:r>
              <a:rPr lang="en-GB" dirty="0">
                <a:effectLst/>
              </a:rPr>
              <a:t> </a:t>
            </a:r>
            <a:endParaRPr lang="ru-RU" dirty="0">
              <a:effectLst/>
            </a:endParaRPr>
          </a:p>
          <a:p>
            <a:pPr marL="228600" indent="-228600">
              <a:buAutoNum type="arabicPeriod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Армировка стальными листовыми сегментами внутренней поверхности  и изношенной боковой уплотняющей поверхности  типа «паз»  крышек теплообменного аппарата.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Восстановление внутренних и торцевых уплотняющих поверхностей типа «шип-паз» крышек теплообменного аппарата материалами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1111, 1121, 1311 .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Восстановленные и защищённые внутренняя и уплотняющая поверхности крышек теплообменного аппарата материалами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1321,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1341 .</a:t>
            </a: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537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http://khia.belzona.com/en/view.aspx?id=419</a:t>
            </a:r>
            <a:r>
              <a:rPr lang="ru-RU" dirty="0"/>
              <a:t>7</a:t>
            </a:r>
          </a:p>
          <a:p>
            <a:endParaRPr lang="en-GB" dirty="0"/>
          </a:p>
          <a:p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 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восстанавливает и защищает трубную решетку</a:t>
            </a:r>
          </a:p>
          <a:p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Местоположение клиента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Электростанция, Каир, Египет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Сентябрь, 2003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применения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Трубная решетка конденсатора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Требовалась замена оборудования из-за сильной коррозии, возникшей по причине повреждения покрытия на трубной решетке.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Продукты</a:t>
            </a:r>
            <a:endParaRPr lang="en-GB" dirty="0">
              <a:effectLst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 1321 (Ceramic S Metal)</a:t>
            </a:r>
            <a:endParaRPr lang="en-GB" dirty="0">
              <a:effectLst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>
              <a:effectLst/>
            </a:endParaRPr>
          </a:p>
          <a:p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Подложка</a:t>
            </a:r>
            <a:endParaRPr lang="en-GB" dirty="0">
              <a:effectLst/>
            </a:endParaRPr>
          </a:p>
          <a:p>
            <a:r>
              <a:rPr lang="ru-RU" dirty="0">
                <a:effectLst/>
              </a:rPr>
              <a:t>У</a:t>
            </a:r>
            <a:r>
              <a:rPr lang="en-GB" dirty="0" err="1">
                <a:effectLst/>
              </a:rPr>
              <a:t>глеродистая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сталь</a:t>
            </a:r>
            <a:endParaRPr lang="ru-RU" dirty="0">
              <a:effectLst/>
            </a:endParaRPr>
          </a:p>
          <a:p>
            <a:endParaRPr lang="en-GB" dirty="0">
              <a:effectLst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 применения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Применение было выполнено в соответствии с Системной Листовкой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HEX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-3.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Факты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(Экономия средств? Альтернативы? Почему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?, и т.д.)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Ремонт был проведен с минимальным временем простоя производства.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1321 является распространённым решением для защиты от коррозии теплообменников и другого оборудования.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03954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http://khia.belzona.com/en/view.aspx?id=1013 </a:t>
            </a:r>
          </a:p>
          <a:p>
            <a:endParaRPr lang="en-GB" dirty="0"/>
          </a:p>
          <a:p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 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сокращает ремонтные расходы НПЗ на $50,000</a:t>
            </a:r>
          </a:p>
          <a:p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Местоположение клиента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НПЗ -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Суини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Техас, США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Январь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2003 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нварь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2008 г.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применения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Многие части теплообменника подверженные сильной эрозии и коррозии.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Истончение уплотняющей поверхности  прокладки в результате гальванической коррозии и эрозии. Это позволило жидкости обтекать части многоходового теплообменника, тем самым понижая производительность.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Продукты</a:t>
            </a:r>
            <a:endParaRPr lang="en-GB" dirty="0">
              <a:effectLst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1111 (Super Metal)</a:t>
            </a:r>
            <a:endParaRPr lang="en-GB" dirty="0">
              <a:effectLst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1321 (Ceramic S-Metal)</a:t>
            </a:r>
            <a:endParaRPr lang="en-GB" dirty="0">
              <a:effectLst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>
              <a:effectLst/>
            </a:endParaRPr>
          </a:p>
          <a:p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Подложка</a:t>
            </a:r>
            <a:endParaRPr lang="en-GB" dirty="0">
              <a:effectLst/>
            </a:endParaRPr>
          </a:p>
          <a:p>
            <a:r>
              <a:rPr lang="ru-RU" dirty="0">
                <a:effectLst/>
              </a:rPr>
              <a:t>У</a:t>
            </a:r>
            <a:r>
              <a:rPr lang="en-GB" dirty="0" err="1">
                <a:effectLst/>
              </a:rPr>
              <a:t>глеродистая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сталь</a:t>
            </a:r>
            <a:endParaRPr lang="ru-RU" dirty="0">
              <a:effectLst/>
            </a:endParaRPr>
          </a:p>
          <a:p>
            <a:endParaRPr lang="en-GB" dirty="0">
              <a:effectLst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 применения</a:t>
            </a:r>
            <a:endParaRPr lang="en-GB" dirty="0">
              <a:effectLst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1111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1321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были нанесены в соответствии с Системной Листовкой Ноу-Хау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HEX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-2.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Факты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(Экономия средств? Альтернативы? Почему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?, и т.д.)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Традиционные методы ремонта включали бы сварку и механическую обработку новой уплотняющей поверхности  прокладки. Стоимость такого ремонта составляет $2,500-$5,000 за каждую разделительную камеру.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предложила альтернативный ремонт, стоимость которого более чем в два раза дешевле традиционных методов. Ремонт с помощью материалов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сэкономил более чем $50,000 за каждую отремонтированную часть оборудования.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5674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9539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Pictures from left to right. Pump bowl, valve,</a:t>
            </a:r>
            <a:r>
              <a:rPr lang="en-GB" baseline="0" dirty="0"/>
              <a:t> bund lining, tire sidewall, conveyor belt, </a:t>
            </a:r>
            <a:r>
              <a:rPr lang="en-GB" baseline="0" dirty="0" err="1"/>
              <a:t>propellor</a:t>
            </a:r>
            <a:r>
              <a:rPr lang="en-GB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4900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Стойкость к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еорганическим кислотам,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органическим кислотам,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спиртам, </a:t>
            </a:r>
            <a:r>
              <a:rPr lang="ru-RU" baseline="0" dirty="0"/>
              <a:t>альдегидам, кетонам, щелочам, аминам, амидам, газам и углеводородам, а также воды, хлорной извести и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кислой нефти</a:t>
            </a:r>
            <a:r>
              <a:rPr lang="ru-RU" baseline="0" dirty="0"/>
              <a:t>/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насыщенным минеральным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растворам.</a:t>
            </a:r>
          </a:p>
          <a:p>
            <a:endParaRPr lang="ru-RU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Учитываются различные концентрации и температуры.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8301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Затем, на основании</a:t>
            </a:r>
            <a:r>
              <a:rPr lang="ru-RU" baseline="0" dirty="0"/>
              <a:t> известных спецификаций емкости и наших продуктов, мы выбираем подходящий материал </a:t>
            </a:r>
            <a:r>
              <a:rPr lang="ru-RU" dirty="0"/>
              <a:t>Belzona для применения. Чтобы упростить этот процесс, мы создали несколько руководств</a:t>
            </a:r>
            <a:r>
              <a:rPr lang="ru-RU" baseline="0" dirty="0"/>
              <a:t> по выбору решения, которые вы видите на слайде.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8301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того, чтобы соответствовать</a:t>
            </a:r>
            <a:r>
              <a:rPr lang="ru-RU" baseline="0" dirty="0"/>
              <a:t> высоким мировым стандартам по применениям, </a:t>
            </a:r>
            <a:r>
              <a:rPr lang="ru-RU" dirty="0"/>
              <a:t>Belzona предлагает различные</a:t>
            </a:r>
            <a:r>
              <a:rPr lang="ru-RU" baseline="0" dirty="0"/>
              <a:t> </a:t>
            </a:r>
            <a:r>
              <a:rPr lang="ru-RU" dirty="0"/>
              <a:t>практические</a:t>
            </a:r>
            <a:r>
              <a:rPr lang="ru-RU" baseline="0" dirty="0"/>
              <a:t> тренинги. </a:t>
            </a:r>
          </a:p>
          <a:p>
            <a:endParaRPr lang="ru-RU" dirty="0"/>
          </a:p>
          <a:p>
            <a:r>
              <a:rPr lang="ru-RU" dirty="0"/>
              <a:t>Аттестованные тренинги были созданы по просьбам заказчиков,</a:t>
            </a:r>
            <a:r>
              <a:rPr lang="ru-RU" baseline="0" dirty="0"/>
              <a:t> чтобы удостоверится что специалисты, наносящие материал обладают высокими профессиональными навыками.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83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/>
              <a:t>When a shaft needs repairing there are many options that the customer may consider.</a:t>
            </a:r>
          </a:p>
          <a:p>
            <a:r>
              <a:rPr lang="en-GB"/>
              <a:t>So we need to understand the problem to why we can sell Belzona based our advantages versus the disadvantages of Machining, Flame Spraying, Welding and Replacement.  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CB50204F-E3BD-43A3-92B3-B0772F422504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В настоящее время </a:t>
            </a:r>
            <a:r>
              <a:rPr lang="en-GB" baseline="0" dirty="0"/>
              <a:t>Belzona </a:t>
            </a:r>
            <a:r>
              <a:rPr lang="ru-RU" baseline="0" dirty="0"/>
              <a:t>предлагает такие тренинги как:</a:t>
            </a:r>
          </a:p>
          <a:p>
            <a:endParaRPr lang="ru-RU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Защита патрубков  малого диаметра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Формирование поверхностей фланцев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Нанесение внутренних</a:t>
            </a:r>
            <a:r>
              <a:rPr lang="ru-RU" sz="1200" baseline="0" dirty="0">
                <a:solidFill>
                  <a:schemeClr val="bg1"/>
                </a:solidFill>
                <a:latin typeface="Arial" pitchFamily="34" charset="0"/>
              </a:rPr>
              <a:t> покрытий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методом распыления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Нанесение внутренних</a:t>
            </a:r>
            <a:r>
              <a:rPr lang="ru-RU" sz="1200" baseline="0" dirty="0">
                <a:solidFill>
                  <a:schemeClr val="bg1"/>
                </a:solidFill>
                <a:latin typeface="Arial" pitchFamily="34" charset="0"/>
              </a:rPr>
              <a:t> покрытий вручную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Тренинг по 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</a:rPr>
              <a:t>Belzona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</a:rPr>
              <a:t>SuperWrap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для установщиков/ супервизоров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Курс</a:t>
            </a:r>
            <a:r>
              <a:rPr lang="ru-RU" sz="1200" baseline="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</a:rPr>
              <a:t>Belzona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</a:rPr>
              <a:t>SuperWrap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</a:rPr>
              <a:t> для дизайнеров</a:t>
            </a:r>
            <a:endParaRPr lang="en-GB" sz="1200" dirty="0">
              <a:solidFill>
                <a:schemeClr val="bg1"/>
              </a:solidFill>
              <a:latin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baseline="0" dirty="0"/>
          </a:p>
          <a:p>
            <a:pPr marL="0" indent="0">
              <a:buFont typeface="Arial" pitchFamily="34" charset="0"/>
              <a:buNone/>
            </a:pPr>
            <a:r>
              <a:rPr lang="ru-RU" baseline="0" dirty="0"/>
              <a:t>Эти тренинги проводятся в Великобритании, Таиланде или, при необходимости, в других местоположениях, удобных для клиента.</a:t>
            </a:r>
          </a:p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 аттестованные тренинги дают необходимые навыки и компетентность специалистам, применяющим материалы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 имеет современное оборудование передового уровня для проведения тренингов по всему миру, которые соответствуют высоким мировым стандартам. Эти тренинги были разработаны, основываясь на международных технических стандартах.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Обучение Belzona дает вам возможность повысить ваши навыки применения материалов, свести к минимуму коммерческие риски всех участвующих сторон, а также адаптироваться к постоянно меняющимся требованиям на рынке.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 тренинги, так же как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сервис и продукты Belzona широко известны по всему миру своим качеством и универсальностью.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понимаем, что сегодня, учитывая ситуацию высокой конкуренции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рынке, не всегда представляется возможным посетить один из наших региональных учебных центров. Чтобы преодолеть этот барьер, мы можем предоставить необходимый вам тренинг, который, при определенных обстоятельствах,  может быть проведен в выбранном вами учебном центре, в любой точке мира.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8301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Ваше внимание!</a:t>
            </a:r>
            <a:r>
              <a:rPr lang="ru-RU" sz="120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Вопросы?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FF9B8-6B2C-4595-8744-B71E04E0BEB9}" type="slidenum">
              <a:rPr lang="en-GB" smtClean="0">
                <a:solidFill>
                  <a:prstClr val="black"/>
                </a:solidFill>
              </a:rPr>
              <a:pPr/>
              <a:t>51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21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/>
              <a:t>Often Belzona can be used after the metal stitching as there are often gaps remaining which the Belzona can seal.</a:t>
            </a:r>
          </a:p>
          <a:p>
            <a:r>
              <a:rPr lang="en-GB"/>
              <a:t>Again there are the same alternatives.</a:t>
            </a:r>
          </a:p>
          <a:p>
            <a:r>
              <a:rPr lang="en-GB"/>
              <a:t>Replacement would be very expensive and unnecessary as it is only a crack that can be repaired.</a:t>
            </a: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7D3E64D-A17E-4948-974D-866F4BBE1D74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Главные преимущества материалов: </a:t>
            </a:r>
          </a:p>
          <a:p>
            <a:endParaRPr lang="ru-RU" dirty="0"/>
          </a:p>
          <a:p>
            <a:r>
              <a:rPr lang="ru-RU" dirty="0"/>
              <a:t>Наши ремонтные решения предоставляют</a:t>
            </a:r>
            <a:r>
              <a:rPr lang="ru-RU" baseline="0" dirty="0"/>
              <a:t> такие преимущества как:</a:t>
            </a:r>
          </a:p>
          <a:p>
            <a:endParaRPr lang="ru-RU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ru-RU" baseline="0" dirty="0"/>
              <a:t>Холодный ремонт оборудования – не требуется горячая обработка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baseline="0" dirty="0"/>
              <a:t>Долговременная защита резервуаров от коррозии и агрессивных химических веществ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baseline="0" dirty="0"/>
              <a:t>Отличная адгезия материалам к многочисленным подложкам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baseline="0" dirty="0"/>
              <a:t>Сокращение времени простоя производства = сокращение расходов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90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http://khia.belzona.com/en/view.aspx?id=1247</a:t>
            </a:r>
            <a:endParaRPr lang="ru-RU" dirty="0"/>
          </a:p>
          <a:p>
            <a:endParaRPr lang="ru-RU" dirty="0"/>
          </a:p>
          <a:p>
            <a:r>
              <a:rPr lang="ru-RU" b="1" dirty="0">
                <a:effectLst/>
              </a:rPr>
              <a:t>Ремонт крыши резервуара с помощью BELZONA </a:t>
            </a:r>
          </a:p>
          <a:p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Местоположение клиента</a:t>
            </a:r>
            <a:endParaRPr lang="en-GB" dirty="0">
              <a:effectLst/>
            </a:endParaRPr>
          </a:p>
          <a:p>
            <a:r>
              <a:rPr lang="en-GB" dirty="0" err="1">
                <a:effectLst/>
              </a:rPr>
              <a:t>Нефтяная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компания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Египет</a:t>
            </a:r>
            <a:r>
              <a:rPr lang="en-GB" dirty="0">
                <a:effectLst/>
              </a:rPr>
              <a:t>.</a:t>
            </a:r>
            <a:endParaRPr lang="ru-RU" dirty="0">
              <a:effectLst/>
            </a:endParaRPr>
          </a:p>
          <a:p>
            <a:endParaRPr lang="en-GB" dirty="0">
              <a:effectLst/>
            </a:endParaRPr>
          </a:p>
          <a:p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Декабрь, 2008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применения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Емкость нефтесодержащих стоков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Несколько отверстий в крыше резервуара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Продукты</a:t>
            </a:r>
            <a:endParaRPr lang="en-GB" dirty="0">
              <a:effectLst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Marine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Metal.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Подложка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таль</a:t>
            </a:r>
            <a:endParaRPr lang="en-GB" dirty="0">
              <a:effectLst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 применения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Применение было выполнено в соответствии с Системными Листовками  Ноу-Хау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TCC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-1. Металлические заплаты были подготовлены для ремонта отверстий и приклеены с помощью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Marine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Metal.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причинам безопасности, специалисты использовали лебедки для поддержки пластин, и технические работники находились на крыше резервуара в течение ремонта. 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Факты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(Экономия средств? Альтернативы? Почему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?, и т.д.)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Пластины были успешно приклеены к крыше резервуара с помощью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 Marine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без горячей обработки, для предотвращения попадания дождевой воды в резервуар. Инспекция через 6 месяцев после ремонта показала, что отремонтированные участки находятся в идеальном состоянии.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717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http://khia.belzona.com/en/view.aspx?id=920</a:t>
            </a:r>
          </a:p>
          <a:p>
            <a:endParaRPr lang="en-US" dirty="0"/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Герметизация отверстий в</a:t>
            </a:r>
            <a:r>
              <a:rPr lang="en-GB" sz="1200" b="0" kern="1200" cap="none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Резервуаре для спринклера</a:t>
            </a:r>
            <a:endParaRPr lang="en-GB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Местоположение клиента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Муниципальный центр сбора отходов, Манчестер – Великобритания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 2006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применения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Пожарный спринклер диаметром 5 метров, резервуар для хранения воды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Истончение стенок резервуара по причине коррозии. На некоторых участках резервуара образовались отверстия, что привело к течи жидкости. Структура резервуара должна была остаться прежней, так как этот резервуар для хранения  воды используется для тушения пожара.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Продукты</a:t>
            </a:r>
            <a:endParaRPr lang="en-GB" dirty="0">
              <a:effectLst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1111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 Metal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Подложка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Углеродистая с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таль</a:t>
            </a:r>
            <a:endParaRPr lang="en-GB" dirty="0">
              <a:effectLst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 применения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Применение было выполнено в соответствии с Системными Листовками Ноу-Хау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TCC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-1.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Факты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(Экономия средств? Альтернативы? Почему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?, и т.д.)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Танк должен был всегда находиться в эксплуатации для удовлетворения страховых и пожарных норм. Belzona предложила быстрое и экономически эффективное решение по сравнению с традиционными методами, такими как сварка. Ремонт был завершен в течение одного дня.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290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http://khia.belzona.com/en/view.aspx?id=941</a:t>
            </a:r>
          </a:p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Холодное приклеивание пластин BELZONA на резервуар</a:t>
            </a:r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Местоположение клиента</a:t>
            </a:r>
            <a:endParaRPr lang="en-GB" dirty="0">
              <a:effectLst/>
            </a:endParaRPr>
          </a:p>
          <a:p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Нефтераспределительная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компания,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Мерсисайд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Англия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Октябрь 2006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применения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Отверстия в крыше резервуара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Существующее покрытие отслоилось от крыши резервуара, что привело к коррозии стальной конструкции крыши и образованию отверстий.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Продукты</a:t>
            </a:r>
            <a:endParaRPr lang="en-GB" dirty="0">
              <a:effectLst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1121 (Super XL-Metal)</a:t>
            </a:r>
            <a:endParaRPr lang="en-GB" dirty="0">
              <a:effectLst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5811 (Immersion Grade)</a:t>
            </a:r>
            <a:endParaRPr lang="en-GB" dirty="0">
              <a:effectLst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>
              <a:effectLst/>
            </a:endParaRPr>
          </a:p>
          <a:p>
            <a:r>
              <a:rPr lang="en-GB" sz="12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Подложка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ягкая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сталь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 применения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Применение было выполнено в соответствии с Системными Листовками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TCC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 &amp;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TCC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-5. Плиты были приклеены с помощью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Belzona® 1121.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покрытие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 5811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было нанесено на отремонтированный участок для долговременной защиты от коррозии.</a:t>
            </a:r>
            <a:endParaRPr lang="en-GB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>
              <a:effectLst/>
            </a:endParaRPr>
          </a:p>
          <a:p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Факты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(Экономия средств? Альтернативы? Почему </a:t>
            </a:r>
            <a:r>
              <a:rPr lang="en-GB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Belzona</a:t>
            </a:r>
            <a:r>
              <a:rPr lang="ru-RU" sz="12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?, и т.д.)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Заказчик выбрал холодный ремонт вместо сварки, так как резервуары содержали парафин и дизельное топливо.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CC28-5C83-4172-B04C-994340E8FC5A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018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Marketing\Private\Marketing- PR\Logos\Final Logos 2010\English\belzonalogo_en_w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5994494"/>
            <a:ext cx="1651447" cy="74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2103762" y="6313056"/>
            <a:ext cx="579636" cy="200025"/>
          </a:xfrm>
          <a:prstGeom prst="rect">
            <a:avLst/>
          </a:prstGeom>
          <a:solidFill>
            <a:srgbClr val="FF6A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18941" y="6313057"/>
            <a:ext cx="6425059" cy="200025"/>
          </a:xfrm>
          <a:prstGeom prst="rect">
            <a:avLst/>
          </a:prstGeom>
          <a:solidFill>
            <a:srgbClr val="0038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9" name="Picture 2" descr="G:\Marketing\Private\Marketing- PR\UK Marketing\Anna\Logos\Belzona\belzonalogo_e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1536714" cy="6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 flipV="1">
            <a:off x="467544" y="1196751"/>
            <a:ext cx="8676456" cy="45719"/>
          </a:xfrm>
          <a:prstGeom prst="rect">
            <a:avLst/>
          </a:prstGeom>
          <a:solidFill>
            <a:srgbClr val="FF6A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3C69"/>
              </a:buClr>
              <a:defRPr>
                <a:solidFill>
                  <a:srgbClr val="003C69"/>
                </a:solidFill>
                <a:effectLst/>
                <a:latin typeface="+mn-lt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76064" y="548680"/>
            <a:ext cx="867645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3C6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98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Marketing\Private\Marketing- PR\UK Marketing\Anna\ppt-bg-blueborder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733256"/>
            <a:ext cx="2078383" cy="94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9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7843F7-8593-4FE3-9676-E4A7785CD481}" type="datetimeFigureOut">
              <a:rPr lang="es-ES" smtClean="0"/>
              <a:t>27/06/2017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BB139D-38FC-46D3-98D8-BC2FCE9F9A0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17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:\Marketing\Private\Marketing- PR\UK Marketing\Anna\ppt-bg-blueborder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733256"/>
            <a:ext cx="2078383" cy="94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9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65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103762" y="6313056"/>
            <a:ext cx="579636" cy="200025"/>
          </a:xfrm>
          <a:prstGeom prst="rect">
            <a:avLst/>
          </a:prstGeom>
          <a:solidFill>
            <a:srgbClr val="FF6A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718941" y="6313057"/>
            <a:ext cx="6425059" cy="200025"/>
          </a:xfrm>
          <a:prstGeom prst="rect">
            <a:avLst/>
          </a:prstGeom>
          <a:solidFill>
            <a:srgbClr val="0038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10" name="Picture 2" descr="G:\Marketing\Private\Marketing- PR\UK Marketing\Anna\Logos\Belzona\belzonalogo_en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1536714" cy="6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 bwMode="auto">
          <a:xfrm flipV="1">
            <a:off x="467544" y="1196751"/>
            <a:ext cx="8676456" cy="45719"/>
          </a:xfrm>
          <a:prstGeom prst="rect">
            <a:avLst/>
          </a:prstGeom>
          <a:solidFill>
            <a:srgbClr val="FF6A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4" r:id="rId3"/>
    <p:sldLayoutId id="2147483715" r:id="rId4"/>
    <p:sldLayoutId id="2147483716" r:id="rId5"/>
    <p:sldLayoutId id="2147483663" r:id="rId6"/>
    <p:sldLayoutId id="2147483717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3C69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865"/>
        </a:buClr>
        <a:buSzPct val="70000"/>
        <a:buFont typeface="Wingdings" pitchFamily="2" charset="2"/>
        <a:buChar char="n"/>
        <a:defRPr sz="3200">
          <a:solidFill>
            <a:srgbClr val="003C69"/>
          </a:solidFill>
          <a:effectLst/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n"/>
        <a:defRPr sz="2800">
          <a:solidFill>
            <a:schemeClr val="tx1">
              <a:lumMod val="50000"/>
              <a:lumOff val="50000"/>
            </a:schemeClr>
          </a:solidFill>
          <a:effectLst/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n"/>
        <a:defRPr sz="2400">
          <a:solidFill>
            <a:schemeClr val="tx1">
              <a:lumMod val="50000"/>
              <a:lumOff val="50000"/>
            </a:schemeClr>
          </a:solidFill>
          <a:effectLst/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n"/>
        <a:defRPr sz="2000">
          <a:solidFill>
            <a:schemeClr val="tx1">
              <a:lumMod val="50000"/>
              <a:lumOff val="50000"/>
            </a:schemeClr>
          </a:solidFill>
          <a:effectLst/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n"/>
        <a:defRPr sz="2000">
          <a:solidFill>
            <a:schemeClr val="tx1">
              <a:lumMod val="50000"/>
              <a:lumOff val="50000"/>
            </a:schemeClr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png"/><Relationship Id="rId11" Type="http://schemas.openxmlformats.org/officeDocument/2006/relationships/slide" Target="slide9.xml"/><Relationship Id="rId5" Type="http://schemas.openxmlformats.org/officeDocument/2006/relationships/image" Target="../media/image112.png"/><Relationship Id="rId10" Type="http://schemas.openxmlformats.org/officeDocument/2006/relationships/image" Target="../media/image116.png"/><Relationship Id="rId4" Type="http://schemas.microsoft.com/office/2007/relationships/hdphoto" Target="../media/hdphoto1.wdp"/><Relationship Id="rId9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7.jpe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pn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Relationship Id="rId9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20.jpe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pn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Relationship Id="rId9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23.jpe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pn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Relationship Id="rId9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26.jpe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9.jpeg"/><Relationship Id="rId5" Type="http://schemas.openxmlformats.org/officeDocument/2006/relationships/image" Target="../media/image128.jpeg"/><Relationship Id="rId10" Type="http://schemas.openxmlformats.org/officeDocument/2006/relationships/slide" Target="slide9.xml"/><Relationship Id="rId4" Type="http://schemas.openxmlformats.org/officeDocument/2006/relationships/image" Target="../media/image127.jpeg"/><Relationship Id="rId9" Type="http://schemas.openxmlformats.org/officeDocument/2006/relationships/image" Target="../media/image1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30.jpe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0.xml"/><Relationship Id="rId5" Type="http://schemas.openxmlformats.org/officeDocument/2006/relationships/image" Target="../media/image115.png"/><Relationship Id="rId4" Type="http://schemas.openxmlformats.org/officeDocument/2006/relationships/image" Target="../media/image131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9" Type="http://schemas.openxmlformats.org/officeDocument/2006/relationships/image" Target="../media/image43.gif"/><Relationship Id="rId21" Type="http://schemas.openxmlformats.org/officeDocument/2006/relationships/image" Target="../media/image25.jpeg"/><Relationship Id="rId34" Type="http://schemas.openxmlformats.org/officeDocument/2006/relationships/image" Target="../media/image38.jpeg"/><Relationship Id="rId42" Type="http://schemas.openxmlformats.org/officeDocument/2006/relationships/image" Target="../media/image46.jpeg"/><Relationship Id="rId47" Type="http://schemas.openxmlformats.org/officeDocument/2006/relationships/image" Target="../media/image51.jpeg"/><Relationship Id="rId50" Type="http://schemas.openxmlformats.org/officeDocument/2006/relationships/image" Target="../media/image54.png"/><Relationship Id="rId55" Type="http://schemas.openxmlformats.org/officeDocument/2006/relationships/image" Target="../media/image59.gif"/><Relationship Id="rId63" Type="http://schemas.openxmlformats.org/officeDocument/2006/relationships/image" Target="../media/image67.png"/><Relationship Id="rId68" Type="http://schemas.openxmlformats.org/officeDocument/2006/relationships/image" Target="../media/image72.jpeg"/><Relationship Id="rId7" Type="http://schemas.openxmlformats.org/officeDocument/2006/relationships/image" Target="../media/image11.jpeg"/><Relationship Id="rId71" Type="http://schemas.openxmlformats.org/officeDocument/2006/relationships/image" Target="../media/image75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eg"/><Relationship Id="rId29" Type="http://schemas.openxmlformats.org/officeDocument/2006/relationships/image" Target="../media/image33.gif"/><Relationship Id="rId11" Type="http://schemas.openxmlformats.org/officeDocument/2006/relationships/image" Target="../media/image15.gif"/><Relationship Id="rId24" Type="http://schemas.openxmlformats.org/officeDocument/2006/relationships/image" Target="../media/image28.jpeg"/><Relationship Id="rId32" Type="http://schemas.openxmlformats.org/officeDocument/2006/relationships/image" Target="../media/image36.jpeg"/><Relationship Id="rId37" Type="http://schemas.openxmlformats.org/officeDocument/2006/relationships/image" Target="../media/image41.jpeg"/><Relationship Id="rId40" Type="http://schemas.openxmlformats.org/officeDocument/2006/relationships/image" Target="../media/image44.jpeg"/><Relationship Id="rId45" Type="http://schemas.openxmlformats.org/officeDocument/2006/relationships/image" Target="../media/image49.jpeg"/><Relationship Id="rId53" Type="http://schemas.openxmlformats.org/officeDocument/2006/relationships/image" Target="../media/image57.png"/><Relationship Id="rId58" Type="http://schemas.openxmlformats.org/officeDocument/2006/relationships/image" Target="../media/image62.jpeg"/><Relationship Id="rId66" Type="http://schemas.openxmlformats.org/officeDocument/2006/relationships/image" Target="../media/image70.jpeg"/><Relationship Id="rId74" Type="http://schemas.openxmlformats.org/officeDocument/2006/relationships/image" Target="../media/image78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36" Type="http://schemas.openxmlformats.org/officeDocument/2006/relationships/image" Target="../media/image40.png"/><Relationship Id="rId49" Type="http://schemas.openxmlformats.org/officeDocument/2006/relationships/image" Target="../media/image53.jpeg"/><Relationship Id="rId57" Type="http://schemas.openxmlformats.org/officeDocument/2006/relationships/image" Target="../media/image61.png"/><Relationship Id="rId61" Type="http://schemas.openxmlformats.org/officeDocument/2006/relationships/image" Target="../media/image65.jpeg"/><Relationship Id="rId10" Type="http://schemas.openxmlformats.org/officeDocument/2006/relationships/image" Target="../media/image14.gif"/><Relationship Id="rId19" Type="http://schemas.openxmlformats.org/officeDocument/2006/relationships/image" Target="../media/image23.jpeg"/><Relationship Id="rId31" Type="http://schemas.openxmlformats.org/officeDocument/2006/relationships/image" Target="../media/image35.gif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jpeg"/><Relationship Id="rId65" Type="http://schemas.openxmlformats.org/officeDocument/2006/relationships/image" Target="../media/image69.png"/><Relationship Id="rId73" Type="http://schemas.openxmlformats.org/officeDocument/2006/relationships/image" Target="../media/image77.jpeg"/><Relationship Id="rId4" Type="http://schemas.openxmlformats.org/officeDocument/2006/relationships/image" Target="../media/image8.jpeg"/><Relationship Id="rId9" Type="http://schemas.openxmlformats.org/officeDocument/2006/relationships/image" Target="../media/image13.gif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Relationship Id="rId30" Type="http://schemas.openxmlformats.org/officeDocument/2006/relationships/image" Target="../media/image34.jpeg"/><Relationship Id="rId35" Type="http://schemas.openxmlformats.org/officeDocument/2006/relationships/image" Target="../media/image39.png"/><Relationship Id="rId43" Type="http://schemas.openxmlformats.org/officeDocument/2006/relationships/image" Target="../media/image47.jpeg"/><Relationship Id="rId48" Type="http://schemas.openxmlformats.org/officeDocument/2006/relationships/image" Target="../media/image52.jpeg"/><Relationship Id="rId56" Type="http://schemas.openxmlformats.org/officeDocument/2006/relationships/image" Target="../media/image60.jpeg"/><Relationship Id="rId64" Type="http://schemas.openxmlformats.org/officeDocument/2006/relationships/image" Target="../media/image68.jpeg"/><Relationship Id="rId69" Type="http://schemas.openxmlformats.org/officeDocument/2006/relationships/image" Target="../media/image73.jpeg"/><Relationship Id="rId8" Type="http://schemas.openxmlformats.org/officeDocument/2006/relationships/image" Target="../media/image12.gif"/><Relationship Id="rId51" Type="http://schemas.openxmlformats.org/officeDocument/2006/relationships/image" Target="../media/image55.jpeg"/><Relationship Id="rId72" Type="http://schemas.openxmlformats.org/officeDocument/2006/relationships/image" Target="../media/image76.jpeg"/><Relationship Id="rId3" Type="http://schemas.openxmlformats.org/officeDocument/2006/relationships/image" Target="../media/image7.gif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5" Type="http://schemas.openxmlformats.org/officeDocument/2006/relationships/image" Target="../media/image29.jpeg"/><Relationship Id="rId33" Type="http://schemas.openxmlformats.org/officeDocument/2006/relationships/image" Target="../media/image37.jpeg"/><Relationship Id="rId38" Type="http://schemas.openxmlformats.org/officeDocument/2006/relationships/image" Target="../media/image42.jpeg"/><Relationship Id="rId46" Type="http://schemas.openxmlformats.org/officeDocument/2006/relationships/image" Target="../media/image50.jpeg"/><Relationship Id="rId59" Type="http://schemas.openxmlformats.org/officeDocument/2006/relationships/image" Target="../media/image63.jpeg"/><Relationship Id="rId67" Type="http://schemas.openxmlformats.org/officeDocument/2006/relationships/image" Target="../media/image71.png"/><Relationship Id="rId20" Type="http://schemas.openxmlformats.org/officeDocument/2006/relationships/image" Target="../media/image24.jpeg"/><Relationship Id="rId41" Type="http://schemas.openxmlformats.org/officeDocument/2006/relationships/image" Target="../media/image45.jpeg"/><Relationship Id="rId54" Type="http://schemas.openxmlformats.org/officeDocument/2006/relationships/image" Target="../media/image58.jpeg"/><Relationship Id="rId62" Type="http://schemas.openxmlformats.org/officeDocument/2006/relationships/image" Target="../media/image66.jpeg"/><Relationship Id="rId70" Type="http://schemas.openxmlformats.org/officeDocument/2006/relationships/image" Target="../media/image74.jpeg"/><Relationship Id="rId75" Type="http://schemas.openxmlformats.org/officeDocument/2006/relationships/image" Target="../media/image79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32.jpe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5.pn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Relationship Id="rId9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35.jpeg"/><Relationship Id="rId7" Type="http://schemas.openxmlformats.org/officeDocument/2006/relationships/image" Target="../media/image1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png"/><Relationship Id="rId5" Type="http://schemas.openxmlformats.org/officeDocument/2006/relationships/image" Target="../media/image137.jpeg"/><Relationship Id="rId10" Type="http://schemas.openxmlformats.org/officeDocument/2006/relationships/slide" Target="slide9.xml"/><Relationship Id="rId4" Type="http://schemas.openxmlformats.org/officeDocument/2006/relationships/image" Target="../media/image136.jpeg"/><Relationship Id="rId9" Type="http://schemas.openxmlformats.org/officeDocument/2006/relationships/image" Target="../media/image1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39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0.xml"/><Relationship Id="rId5" Type="http://schemas.openxmlformats.org/officeDocument/2006/relationships/image" Target="../media/image115.png"/><Relationship Id="rId4" Type="http://schemas.openxmlformats.org/officeDocument/2006/relationships/image" Target="../media/image1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4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10" Type="http://schemas.openxmlformats.org/officeDocument/2006/relationships/slide" Target="slide9.xml"/><Relationship Id="rId4" Type="http://schemas.openxmlformats.org/officeDocument/2006/relationships/image" Target="../media/image142.png"/><Relationship Id="rId9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45.jpeg"/><Relationship Id="rId7" Type="http://schemas.openxmlformats.org/officeDocument/2006/relationships/slide" Target="slide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5.png"/><Relationship Id="rId5" Type="http://schemas.openxmlformats.org/officeDocument/2006/relationships/image" Target="../media/image147.jpeg"/><Relationship Id="rId4" Type="http://schemas.openxmlformats.org/officeDocument/2006/relationships/image" Target="../media/image146.jpeg"/><Relationship Id="rId9" Type="http://schemas.openxmlformats.org/officeDocument/2006/relationships/slide" Target="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1.jpeg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5.png"/><Relationship Id="rId11" Type="http://schemas.openxmlformats.org/officeDocument/2006/relationships/slide" Target="slide9.xml"/><Relationship Id="rId5" Type="http://schemas.openxmlformats.org/officeDocument/2006/relationships/image" Target="../media/image154.png"/><Relationship Id="rId10" Type="http://schemas.openxmlformats.org/officeDocument/2006/relationships/image" Target="../media/image116.png"/><Relationship Id="rId4" Type="http://schemas.openxmlformats.org/officeDocument/2006/relationships/image" Target="../media/image153.png"/><Relationship Id="rId9" Type="http://schemas.openxmlformats.org/officeDocument/2006/relationships/slide" Target="slide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57.jpeg"/><Relationship Id="rId7" Type="http://schemas.openxmlformats.org/officeDocument/2006/relationships/slide" Target="slide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5.png"/><Relationship Id="rId5" Type="http://schemas.openxmlformats.org/officeDocument/2006/relationships/image" Target="../media/image159.jpeg"/><Relationship Id="rId4" Type="http://schemas.openxmlformats.org/officeDocument/2006/relationships/image" Target="../media/image158.jpeg"/><Relationship Id="rId9" Type="http://schemas.openxmlformats.org/officeDocument/2006/relationships/image" Target="../media/image1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60.jpeg"/><Relationship Id="rId7" Type="http://schemas.openxmlformats.org/officeDocument/2006/relationships/slide" Target="slide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png"/><Relationship Id="rId5" Type="http://schemas.openxmlformats.org/officeDocument/2006/relationships/image" Target="../media/image162.jpeg"/><Relationship Id="rId4" Type="http://schemas.openxmlformats.org/officeDocument/2006/relationships/image" Target="../media/image161.jpeg"/><Relationship Id="rId9" Type="http://schemas.openxmlformats.org/officeDocument/2006/relationships/slide" Target="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image" Target="../media/image116.png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63.jpeg"/><Relationship Id="rId7" Type="http://schemas.openxmlformats.org/officeDocument/2006/relationships/slide" Target="slide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png"/><Relationship Id="rId5" Type="http://schemas.openxmlformats.org/officeDocument/2006/relationships/image" Target="../media/image165.jpeg"/><Relationship Id="rId4" Type="http://schemas.openxmlformats.org/officeDocument/2006/relationships/image" Target="../media/image164.jpeg"/><Relationship Id="rId9" Type="http://schemas.openxmlformats.org/officeDocument/2006/relationships/slide" Target="slide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66.jpe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9.jpeg"/><Relationship Id="rId5" Type="http://schemas.openxmlformats.org/officeDocument/2006/relationships/image" Target="../media/image168.png"/><Relationship Id="rId10" Type="http://schemas.openxmlformats.org/officeDocument/2006/relationships/slide" Target="slide9.xml"/><Relationship Id="rId4" Type="http://schemas.openxmlformats.org/officeDocument/2006/relationships/image" Target="../media/image167.jpeg"/><Relationship Id="rId9" Type="http://schemas.openxmlformats.org/officeDocument/2006/relationships/image" Target="../media/image11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15.png"/><Relationship Id="rId7" Type="http://schemas.openxmlformats.org/officeDocument/2006/relationships/image" Target="../media/image1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1.jpeg"/><Relationship Id="rId5" Type="http://schemas.openxmlformats.org/officeDocument/2006/relationships/image" Target="../media/image170.jpeg"/><Relationship Id="rId4" Type="http://schemas.openxmlformats.org/officeDocument/2006/relationships/slide" Target="slide9.xml"/><Relationship Id="rId9" Type="http://schemas.openxmlformats.org/officeDocument/2006/relationships/image" Target="../media/image11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73.jpeg"/><Relationship Id="rId7" Type="http://schemas.openxmlformats.org/officeDocument/2006/relationships/slide" Target="slide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png"/><Relationship Id="rId5" Type="http://schemas.openxmlformats.org/officeDocument/2006/relationships/image" Target="../media/image175.jpeg"/><Relationship Id="rId4" Type="http://schemas.openxmlformats.org/officeDocument/2006/relationships/image" Target="../media/image174.jpeg"/><Relationship Id="rId9" Type="http://schemas.openxmlformats.org/officeDocument/2006/relationships/slide" Target="slide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76.jpeg"/><Relationship Id="rId7" Type="http://schemas.openxmlformats.org/officeDocument/2006/relationships/slide" Target="slide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png"/><Relationship Id="rId5" Type="http://schemas.openxmlformats.org/officeDocument/2006/relationships/image" Target="../media/image178.jpeg"/><Relationship Id="rId4" Type="http://schemas.openxmlformats.org/officeDocument/2006/relationships/image" Target="../media/image177.jpeg"/><Relationship Id="rId9" Type="http://schemas.openxmlformats.org/officeDocument/2006/relationships/slide" Target="slide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jpeg"/><Relationship Id="rId13" Type="http://schemas.openxmlformats.org/officeDocument/2006/relationships/image" Target="../media/image116.png"/><Relationship Id="rId3" Type="http://schemas.openxmlformats.org/officeDocument/2006/relationships/image" Target="../media/image115.png"/><Relationship Id="rId7" Type="http://schemas.openxmlformats.org/officeDocument/2006/relationships/image" Target="../media/image181.png"/><Relationship Id="rId12" Type="http://schemas.openxmlformats.org/officeDocument/2006/relationships/slide" Target="slide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0.png"/><Relationship Id="rId11" Type="http://schemas.openxmlformats.org/officeDocument/2006/relationships/image" Target="../media/image184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179.png"/><Relationship Id="rId9" Type="http://schemas.openxmlformats.org/officeDocument/2006/relationships/image" Target="../media/image183.png"/><Relationship Id="rId14" Type="http://schemas.openxmlformats.org/officeDocument/2006/relationships/slide" Target="slide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5.png"/><Relationship Id="rId7" Type="http://schemas.openxmlformats.org/officeDocument/2006/relationships/slide" Target="slide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7.jpeg"/><Relationship Id="rId5" Type="http://schemas.openxmlformats.org/officeDocument/2006/relationships/image" Target="../media/image186.jpeg"/><Relationship Id="rId4" Type="http://schemas.openxmlformats.org/officeDocument/2006/relationships/image" Target="../media/image185.jpeg"/><Relationship Id="rId9" Type="http://schemas.openxmlformats.org/officeDocument/2006/relationships/slide" Target="slide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5.png"/><Relationship Id="rId7" Type="http://schemas.openxmlformats.org/officeDocument/2006/relationships/slide" Target="slide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0.jpeg"/><Relationship Id="rId5" Type="http://schemas.openxmlformats.org/officeDocument/2006/relationships/image" Target="../media/image189.jpeg"/><Relationship Id="rId4" Type="http://schemas.openxmlformats.org/officeDocument/2006/relationships/image" Target="../media/image188.jpeg"/><Relationship Id="rId9" Type="http://schemas.openxmlformats.org/officeDocument/2006/relationships/slide" Target="slide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91.jpe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4.jpeg"/><Relationship Id="rId5" Type="http://schemas.openxmlformats.org/officeDocument/2006/relationships/image" Target="../media/image193.jpeg"/><Relationship Id="rId10" Type="http://schemas.openxmlformats.org/officeDocument/2006/relationships/slide" Target="slide9.xml"/><Relationship Id="rId4" Type="http://schemas.openxmlformats.org/officeDocument/2006/relationships/image" Target="../media/image192.jpeg"/><Relationship Id="rId9" Type="http://schemas.openxmlformats.org/officeDocument/2006/relationships/image" Target="../media/image11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95.jpe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8.jpeg"/><Relationship Id="rId5" Type="http://schemas.openxmlformats.org/officeDocument/2006/relationships/image" Target="../media/image197.jpeg"/><Relationship Id="rId10" Type="http://schemas.openxmlformats.org/officeDocument/2006/relationships/slide" Target="slide9.xml"/><Relationship Id="rId4" Type="http://schemas.openxmlformats.org/officeDocument/2006/relationships/image" Target="../media/image196.jpeg"/><Relationship Id="rId9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99.jpe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10" Type="http://schemas.openxmlformats.org/officeDocument/2006/relationships/slide" Target="slide9.xml"/><Relationship Id="rId4" Type="http://schemas.openxmlformats.org/officeDocument/2006/relationships/image" Target="../media/image200.png"/><Relationship Id="rId9" Type="http://schemas.openxmlformats.org/officeDocument/2006/relationships/image" Target="../media/image11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03.jpe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0.xml"/><Relationship Id="rId5" Type="http://schemas.openxmlformats.org/officeDocument/2006/relationships/image" Target="../media/image115.png"/><Relationship Id="rId4" Type="http://schemas.openxmlformats.org/officeDocument/2006/relationships/image" Target="../media/image204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05.jpe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8.jpeg"/><Relationship Id="rId5" Type="http://schemas.openxmlformats.org/officeDocument/2006/relationships/image" Target="../media/image207.jpeg"/><Relationship Id="rId10" Type="http://schemas.openxmlformats.org/officeDocument/2006/relationships/slide" Target="slide9.xml"/><Relationship Id="rId4" Type="http://schemas.openxmlformats.org/officeDocument/2006/relationships/image" Target="../media/image206.jpeg"/><Relationship Id="rId9" Type="http://schemas.openxmlformats.org/officeDocument/2006/relationships/image" Target="../media/image1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jpeg"/><Relationship Id="rId3" Type="http://schemas.openxmlformats.org/officeDocument/2006/relationships/image" Target="../media/image210.jpeg"/><Relationship Id="rId7" Type="http://schemas.openxmlformats.org/officeDocument/2006/relationships/image" Target="../media/image2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jpeg"/><Relationship Id="rId5" Type="http://schemas.openxmlformats.org/officeDocument/2006/relationships/image" Target="../media/image212.jpeg"/><Relationship Id="rId4" Type="http://schemas.openxmlformats.org/officeDocument/2006/relationships/image" Target="../media/image21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jpeg"/><Relationship Id="rId7" Type="http://schemas.openxmlformats.org/officeDocument/2006/relationships/image" Target="../media/image221.jpeg"/><Relationship Id="rId2" Type="http://schemas.openxmlformats.org/officeDocument/2006/relationships/image" Target="../media/image2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jpeg"/><Relationship Id="rId5" Type="http://schemas.openxmlformats.org/officeDocument/2006/relationships/image" Target="../media/image219.jpeg"/><Relationship Id="rId4" Type="http://schemas.openxmlformats.org/officeDocument/2006/relationships/image" Target="../media/image218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5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24.jpeg"/><Relationship Id="rId7" Type="http://schemas.openxmlformats.org/officeDocument/2006/relationships/image" Target="../media/image22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6.png"/><Relationship Id="rId5" Type="http://schemas.openxmlformats.org/officeDocument/2006/relationships/image" Target="../media/image115.png"/><Relationship Id="rId10" Type="http://schemas.openxmlformats.org/officeDocument/2006/relationships/slide" Target="slide9.xml"/><Relationship Id="rId4" Type="http://schemas.openxmlformats.org/officeDocument/2006/relationships/image" Target="../media/image225.png"/><Relationship Id="rId9" Type="http://schemas.openxmlformats.org/officeDocument/2006/relationships/image" Target="../media/image11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228.jpeg"/><Relationship Id="rId7" Type="http://schemas.openxmlformats.org/officeDocument/2006/relationships/slide" Target="slide1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5.png"/><Relationship Id="rId5" Type="http://schemas.openxmlformats.org/officeDocument/2006/relationships/image" Target="../media/image230.png"/><Relationship Id="rId4" Type="http://schemas.openxmlformats.org/officeDocument/2006/relationships/image" Target="../media/image229.jpeg"/><Relationship Id="rId9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31.jpeg"/><Relationship Id="rId7" Type="http://schemas.openxmlformats.org/officeDocument/2006/relationships/image" Target="../media/image2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3.jpeg"/><Relationship Id="rId5" Type="http://schemas.openxmlformats.org/officeDocument/2006/relationships/image" Target="../media/image232.jpeg"/><Relationship Id="rId10" Type="http://schemas.openxmlformats.org/officeDocument/2006/relationships/slide" Target="slide9.xml"/><Relationship Id="rId4" Type="http://schemas.openxmlformats.org/officeDocument/2006/relationships/image" Target="../media/image115.png"/><Relationship Id="rId9" Type="http://schemas.openxmlformats.org/officeDocument/2006/relationships/image" Target="../media/image11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jpe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1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:\Marketing- PR\Publications team\Brochures\Images\stock\shutterstock_569043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874"/>
            <a:ext cx="9327628" cy="699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1547664" y="5373217"/>
            <a:ext cx="5572132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rgbClr val="003C69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endParaRPr lang="en-US" sz="2400" kern="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447419"/>
            <a:ext cx="1671046" cy="756084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 bwMode="auto">
          <a:xfrm>
            <a:off x="325425" y="356925"/>
            <a:ext cx="6818584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accent1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Решения </a:t>
            </a:r>
            <a:r>
              <a:rPr lang="en-GB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Belzona</a:t>
            </a: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для ремонта и восстановления оборудования</a:t>
            </a:r>
            <a:endParaRPr lang="en-US" sz="32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 flipV="1">
            <a:off x="495276" y="1728624"/>
            <a:ext cx="8676456" cy="45719"/>
          </a:xfrm>
          <a:prstGeom prst="rect">
            <a:avLst/>
          </a:prstGeom>
          <a:solidFill>
            <a:srgbClr val="FF6A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2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ProfileSteel"/>
          <p:cNvPicPr>
            <a:picLocks noChangeAspect="1" noChangeArrowheads="1"/>
          </p:cNvPicPr>
          <p:nvPr/>
        </p:nvPicPr>
        <p:blipFill>
          <a:blip r:embed="rId2" cstate="email">
            <a:lum bright="-2000" contras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1322388"/>
            <a:ext cx="4035425" cy="236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rofile1341"/>
          <p:cNvPicPr>
            <a:picLocks noChangeAspect="1" noChangeArrowheads="1"/>
          </p:cNvPicPr>
          <p:nvPr/>
        </p:nvPicPr>
        <p:blipFill>
          <a:blip r:embed="rId3" cstate="email">
            <a:lum bright="-2000" contras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538" y="4048125"/>
            <a:ext cx="4029075" cy="226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914" y="251937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Belzona 1341 </a:t>
            </a:r>
            <a:r>
              <a:rPr lang="en-US" sz="3200" b="1" dirty="0" err="1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Supermetalglige</a:t>
            </a:r>
            <a:endParaRPr lang="en-GB" sz="3200" b="1" i="1" dirty="0">
              <a:solidFill>
                <a:srgbClr val="003865"/>
              </a:solidFill>
              <a:latin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4313" y="1454150"/>
            <a:ext cx="2989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latin typeface="+mj-lt"/>
              </a:rPr>
              <a:t>Испытания: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6987" y="2132856"/>
            <a:ext cx="4572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j-lt"/>
              </a:rPr>
              <a:t>Сторонняя английская компания произвела тестирование покрытия по сравнению с полированной нержавеющей сталью. </a:t>
            </a:r>
          </a:p>
          <a:p>
            <a:pPr>
              <a:defRPr/>
            </a:pPr>
            <a:endParaRPr lang="ru-RU" dirty="0">
              <a:latin typeface="+mj-lt"/>
            </a:endParaRPr>
          </a:p>
          <a:p>
            <a:pPr>
              <a:defRPr/>
            </a:pPr>
            <a:r>
              <a:rPr lang="ru-RU" dirty="0">
                <a:latin typeface="+mj-lt"/>
              </a:rPr>
              <a:t>Даже нанесенное в полевых условиях, покрытие будет превышать показатели обычного металла по гладкости поверхности.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68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4624"/>
            <a:ext cx="9236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Восстановление насоса </a:t>
            </a:r>
          </a:p>
          <a:p>
            <a:r>
              <a:rPr lang="ru-RU" sz="3200" b="1" i="1" dirty="0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КазТрансОйл (Станция Кигач) – июнь 2015</a:t>
            </a:r>
            <a:endParaRPr lang="en-GB" sz="3200" b="1" i="1" dirty="0">
              <a:solidFill>
                <a:srgbClr val="003865"/>
              </a:solidFill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29" y="1345350"/>
            <a:ext cx="4600365" cy="2587705"/>
          </a:xfrm>
          <a:prstGeom prst="rect">
            <a:avLst/>
          </a:prstGeom>
          <a:ln>
            <a:solidFill>
              <a:schemeClr val="accent1">
                <a:alpha val="72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476160"/>
            <a:ext cx="4896544" cy="2754306"/>
          </a:xfrm>
          <a:prstGeom prst="rect">
            <a:avLst/>
          </a:prstGeom>
          <a:ln>
            <a:solidFill>
              <a:schemeClr val="accent1">
                <a:alpha val="72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842" y="1342696"/>
            <a:ext cx="3419871" cy="1923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48" y="4221088"/>
            <a:ext cx="3347864" cy="188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19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4624"/>
            <a:ext cx="9236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Восстановление насоса </a:t>
            </a:r>
          </a:p>
          <a:p>
            <a:r>
              <a:rPr lang="ru-RU" sz="3200" b="1" i="1" dirty="0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КазТрансОйл (Станция Кигач) – июнь 2015</a:t>
            </a:r>
            <a:endParaRPr lang="en-GB" sz="3200" b="1" i="1" dirty="0">
              <a:solidFill>
                <a:srgbClr val="003865"/>
              </a:solidFill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3962913"/>
            <a:ext cx="3625522" cy="2039357"/>
          </a:xfrm>
          <a:prstGeom prst="rect">
            <a:avLst/>
          </a:prstGeom>
          <a:ln>
            <a:solidFill>
              <a:schemeClr val="accent1">
                <a:alpha val="72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80216" y="2382381"/>
            <a:ext cx="4589493" cy="2581590"/>
          </a:xfrm>
          <a:prstGeom prst="rect">
            <a:avLst/>
          </a:prstGeom>
          <a:ln>
            <a:solidFill>
              <a:schemeClr val="accent1">
                <a:alpha val="72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24" y="1378429"/>
            <a:ext cx="4140612" cy="2329094"/>
          </a:xfrm>
          <a:prstGeom prst="rect">
            <a:avLst/>
          </a:prstGeom>
          <a:ln>
            <a:solidFill>
              <a:schemeClr val="accent1">
                <a:alpha val="72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497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4624"/>
            <a:ext cx="9236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Восстановление насоса </a:t>
            </a:r>
          </a:p>
          <a:p>
            <a:r>
              <a:rPr lang="ru-RU" sz="3200" b="1" i="1" dirty="0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КазТрансОйл (Станция Кигач) – июнь 2015</a:t>
            </a:r>
            <a:endParaRPr lang="en-GB" sz="3200" b="1" i="1" dirty="0">
              <a:solidFill>
                <a:srgbClr val="003865"/>
              </a:solidFill>
              <a:latin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006" y="2438446"/>
            <a:ext cx="3384376" cy="3312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7" y="2420889"/>
            <a:ext cx="3369131" cy="33146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20120" y="1772816"/>
            <a:ext cx="795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ДО</a:t>
            </a:r>
            <a:endParaRPr lang="en-GB" sz="3200" dirty="0"/>
          </a:p>
        </p:txBody>
      </p:sp>
      <p:sp>
        <p:nvSpPr>
          <p:cNvPr id="9" name="Rectangle 8"/>
          <p:cNvSpPr/>
          <p:nvPr/>
        </p:nvSpPr>
        <p:spPr>
          <a:xfrm>
            <a:off x="6012160" y="1772816"/>
            <a:ext cx="1647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ПОСЛЕ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14871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Ремонт и защита резервуаров</a:t>
            </a:r>
            <a:endParaRPr lang="en-US" dirty="0"/>
          </a:p>
        </p:txBody>
      </p:sp>
      <p:pic>
        <p:nvPicPr>
          <p:cNvPr id="4" name="Picture 2" descr="\\BELVMSERVICE\Marketing User Folders\jciunele\Desktop\Picture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4380" y="1407528"/>
            <a:ext cx="2948136" cy="21075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4380" y="3700334"/>
            <a:ext cx="2948136" cy="210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6177" y="3694979"/>
            <a:ext cx="3129036" cy="211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6854" y="1409460"/>
            <a:ext cx="3118359" cy="211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14380" y="2937346"/>
            <a:ext cx="2948136" cy="584775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Не требуется горячая обработка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4972" y="5452029"/>
            <a:ext cx="2937543" cy="33855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Высокий уровень адгезии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6177" y="5466710"/>
            <a:ext cx="3129036" cy="33855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Сокращение времени простоя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6177" y="2937346"/>
            <a:ext cx="3129036" cy="584775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Защита от коррозии и химического воздействия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16" name="Rounded Rectangle 15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18" name="Rectangle 17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22" name="Rounded Rectangle 21">
              <a:hlinkClick r:id="rId9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5" name="Rectangle 24">
            <a:hlinkClick r:id="rId11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6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Поврежденная крыша резервуара</a:t>
            </a:r>
            <a:br>
              <a:rPr lang="ru-RU" dirty="0"/>
            </a:br>
            <a:r>
              <a:rPr lang="ru-RU" sz="2000" kern="1200" dirty="0">
                <a:solidFill>
                  <a:srgbClr val="FF6A13"/>
                </a:solidFill>
                <a:latin typeface="Arial" pitchFamily="34" charset="0"/>
                <a:ea typeface="+mn-ea"/>
                <a:cs typeface="+mn-cs"/>
              </a:rPr>
              <a:t>Нефтяная компания, Египет, </a:t>
            </a:r>
            <a:r>
              <a:rPr lang="en-GB" sz="2000" kern="1200" dirty="0">
                <a:solidFill>
                  <a:srgbClr val="FF6A13"/>
                </a:solidFill>
                <a:latin typeface="Arial" pitchFamily="34" charset="0"/>
                <a:ea typeface="+mn-ea"/>
                <a:cs typeface="+mn-cs"/>
              </a:rPr>
              <a:t>2008</a:t>
            </a:r>
            <a:r>
              <a:rPr lang="ru-RU" sz="2000" kern="1200" dirty="0">
                <a:solidFill>
                  <a:srgbClr val="FF6A13"/>
                </a:solidFill>
                <a:latin typeface="Arial" pitchFamily="34" charset="0"/>
                <a:ea typeface="+mn-ea"/>
                <a:cs typeface="+mn-cs"/>
              </a:rPr>
              <a:t> г.</a:t>
            </a:r>
            <a:endParaRPr lang="en-US" sz="2000" kern="1200" dirty="0">
              <a:solidFill>
                <a:srgbClr val="FF6A13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7170" name="Picture 2" descr="\\BELVMSERVICE\Marketing User Folders\jciunele\Desktop\FOCUS 5\TANKS\rel-ktatny_768377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099" y="3627888"/>
            <a:ext cx="3208857" cy="217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BELVMSERVICE\Marketing User Folders\jciunele\Desktop\FOCUS 5\TANKS\rel-ktatny_768377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222" y="1327819"/>
            <a:ext cx="3227733" cy="223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BELVMSERVICE\Marketing User Folders\jciunele\Desktop\FOCUS 5\TANKS\rel-ktatny_127183_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27820"/>
            <a:ext cx="4968552" cy="447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580" y="5220489"/>
            <a:ext cx="4968552" cy="584775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Завершенный ремонт с помощью холодного приклеивания металлических пластин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1098" y="5466710"/>
            <a:ext cx="3208857" cy="33855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Повреждения крыши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2222" y="3219531"/>
            <a:ext cx="3227734" cy="33855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Вид резервуара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14" name="Rounded Rectangle 13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16" name="Rectangle 15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535191" y="476672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 bwMode="auto">
          <a:xfrm>
            <a:off x="8521608" y="511932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20" name="Rounded Rectangle 19">
              <a:hlinkClick r:id="rId7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17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21" y="318900"/>
            <a:ext cx="8791179" cy="976745"/>
          </a:xfrm>
        </p:spPr>
        <p:txBody>
          <a:bodyPr/>
          <a:lstStyle/>
          <a:p>
            <a:r>
              <a:rPr lang="ru-RU" sz="2400" dirty="0"/>
              <a:t>Герметизация течи и холодное приклеивание пластин</a:t>
            </a:r>
            <a:r>
              <a:rPr lang="en-US" dirty="0"/>
              <a:t/>
            </a:r>
            <a:br>
              <a:rPr lang="en-US" dirty="0"/>
            </a:br>
            <a:r>
              <a:rPr lang="ru-RU" sz="2000" kern="1200" dirty="0">
                <a:solidFill>
                  <a:srgbClr val="FF6A13"/>
                </a:solidFill>
                <a:latin typeface="Arial" pitchFamily="34" charset="0"/>
                <a:ea typeface="+mn-ea"/>
                <a:cs typeface="+mn-cs"/>
              </a:rPr>
              <a:t>Резервуар для хранения воды</a:t>
            </a:r>
            <a:r>
              <a:rPr lang="en-GB" sz="2000" kern="1200" dirty="0">
                <a:solidFill>
                  <a:srgbClr val="FF6A13"/>
                </a:solidFill>
                <a:latin typeface="Arial" pitchFamily="34" charset="0"/>
                <a:ea typeface="+mn-ea"/>
                <a:cs typeface="+mn-cs"/>
              </a:rPr>
              <a:t>, </a:t>
            </a:r>
            <a:r>
              <a:rPr lang="ru-RU" sz="2000" kern="1200" dirty="0">
                <a:solidFill>
                  <a:srgbClr val="FF6A13"/>
                </a:solidFill>
                <a:latin typeface="Arial" pitchFamily="34" charset="0"/>
                <a:ea typeface="+mn-ea"/>
                <a:cs typeface="+mn-cs"/>
              </a:rPr>
              <a:t>Великобритания, 2006 г.</a:t>
            </a:r>
            <a:endParaRPr lang="en-US" sz="2000" kern="1200" dirty="0">
              <a:solidFill>
                <a:srgbClr val="FF6A13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4098" name="Picture 2" descr="\\BELVMSERVICE\Marketing User Folders\jciunele\Desktop\FOCUS 5\TANKS\bnisill_825220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168351" cy="216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BELVMSERVICE\Marketing User Folders\jciunele\Desktop\FOCUS 5\TANKS\bnisill_825220_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427" y="3570795"/>
            <a:ext cx="3169467" cy="216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BELVMSERVICE\Marketing User Folders\jciunele\Desktop\FOCUS 5\TANKS\bnisill_825220_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1340768"/>
            <a:ext cx="5040560" cy="439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427" y="2900789"/>
            <a:ext cx="3169468" cy="584775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Образование течи в результате коррозии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850" y="5387992"/>
            <a:ext cx="3147738" cy="33855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Подготовленная подложка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3" y="4902105"/>
            <a:ext cx="5030953" cy="830997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Устраненная течь методом приклеивания стальных пластин с помощью </a:t>
            </a:r>
            <a:r>
              <a:rPr lang="en-GB" sz="1600" dirty="0">
                <a:solidFill>
                  <a:schemeClr val="bg1"/>
                </a:solidFill>
              </a:rPr>
              <a:t>Belzona 1111 (Super Metal)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14" name="Rounded Rectangle 13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16" name="Rectangle 15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20" name="Rounded Rectangle 19">
              <a:hlinkClick r:id="rId7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96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850106"/>
          </a:xfrm>
        </p:spPr>
        <p:txBody>
          <a:bodyPr/>
          <a:lstStyle/>
          <a:p>
            <a:r>
              <a:rPr lang="ru-RU" dirty="0"/>
              <a:t>Холодное приклеивание пластин</a:t>
            </a:r>
            <a:br>
              <a:rPr lang="ru-RU" dirty="0"/>
            </a:br>
            <a:r>
              <a:rPr lang="ru-RU" sz="2000" kern="1200" dirty="0" err="1">
                <a:solidFill>
                  <a:srgbClr val="FF6A13"/>
                </a:solidFill>
                <a:latin typeface="Arial" pitchFamily="34" charset="0"/>
                <a:ea typeface="+mn-ea"/>
                <a:cs typeface="+mn-cs"/>
              </a:rPr>
              <a:t>Нефтераспределительная</a:t>
            </a:r>
            <a:r>
              <a:rPr lang="ru-RU" sz="2000" kern="1200" dirty="0">
                <a:solidFill>
                  <a:srgbClr val="FF6A13"/>
                </a:solidFill>
                <a:latin typeface="Arial" pitchFamily="34" charset="0"/>
                <a:ea typeface="+mn-ea"/>
                <a:cs typeface="+mn-cs"/>
              </a:rPr>
              <a:t> компания, Великобритания, 2006 г.</a:t>
            </a:r>
            <a:r>
              <a:rPr lang="en-GB" sz="2000" kern="1200" dirty="0">
                <a:solidFill>
                  <a:schemeClr val="tx1"/>
                </a:solidFill>
              </a:rPr>
              <a:t/>
            </a:r>
            <a:br>
              <a:rPr lang="en-GB" sz="2000" kern="1200" dirty="0">
                <a:solidFill>
                  <a:schemeClr val="tx1"/>
                </a:solidFill>
              </a:rPr>
            </a:br>
            <a:endParaRPr lang="en-US" sz="2000" kern="1200" dirty="0">
              <a:solidFill>
                <a:srgbClr val="FF6A13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387721"/>
            <a:ext cx="3818158" cy="224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663759"/>
            <a:ext cx="3818158" cy="217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2214" y="1387720"/>
            <a:ext cx="4282234" cy="445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3290925"/>
            <a:ext cx="3818158" cy="33855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Отверстие в результате коррозии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498571"/>
            <a:ext cx="3818158" cy="33855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Повреждения крыши резервуара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4010" y="5004740"/>
            <a:ext cx="4260438" cy="830997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Завершенный ремонт с помощью </a:t>
            </a:r>
            <a:r>
              <a:rPr lang="en-GB" sz="1600" dirty="0">
                <a:solidFill>
                  <a:schemeClr val="bg1"/>
                </a:solidFill>
              </a:rPr>
              <a:t>Belzona 1121 (Super XL-Metal)</a:t>
            </a:r>
            <a:r>
              <a:rPr lang="ru-RU" sz="1600" dirty="0">
                <a:solidFill>
                  <a:schemeClr val="bg1"/>
                </a:solidFill>
              </a:rPr>
              <a:t> и покрытия </a:t>
            </a:r>
            <a:r>
              <a:rPr lang="en-GB" sz="1600" dirty="0">
                <a:solidFill>
                  <a:schemeClr val="bg1"/>
                </a:solidFill>
              </a:rPr>
              <a:t>Belzona 5811 (DW Immersion Grade)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14" name="Rounded Rectangle 13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16" name="Rectangle 15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20" name="Rounded Rectangle 19">
              <a:hlinkClick r:id="rId7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04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Устранение течи в нефтехранилище </a:t>
            </a:r>
            <a:r>
              <a:rPr lang="en-US" dirty="0"/>
              <a:t/>
            </a:r>
            <a:br>
              <a:rPr lang="en-US" dirty="0"/>
            </a:br>
            <a:r>
              <a:rPr lang="ru-RU" sz="2000" kern="1200" dirty="0">
                <a:solidFill>
                  <a:srgbClr val="FF6A13"/>
                </a:solidFill>
                <a:latin typeface="Arial" pitchFamily="34" charset="0"/>
                <a:ea typeface="+mn-ea"/>
                <a:cs typeface="+mn-cs"/>
              </a:rPr>
              <a:t>НПЗ</a:t>
            </a:r>
            <a:r>
              <a:rPr lang="en-US" sz="2000" kern="1200" dirty="0">
                <a:solidFill>
                  <a:srgbClr val="FF6A13"/>
                </a:solidFill>
                <a:latin typeface="Arial" pitchFamily="34" charset="0"/>
                <a:ea typeface="+mn-ea"/>
                <a:cs typeface="+mn-cs"/>
              </a:rPr>
              <a:t>, </a:t>
            </a:r>
            <a:r>
              <a:rPr lang="ru-RU" sz="2000" kern="1200" dirty="0">
                <a:solidFill>
                  <a:srgbClr val="FF6A13"/>
                </a:solidFill>
                <a:latin typeface="Arial" pitchFamily="34" charset="0"/>
                <a:ea typeface="+mn-ea"/>
                <a:cs typeface="+mn-cs"/>
              </a:rPr>
              <a:t>Таиланд, 2008 г.</a:t>
            </a:r>
            <a:endParaRPr lang="en-US" sz="2000" kern="1200" dirty="0">
              <a:solidFill>
                <a:srgbClr val="FF6A13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25" name="Picture 1" descr="\\BELVMSERVICE\Marketing User Folders\jciunele\Desktop\FOCUS 5\TANKS\lsmith_899671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7008" y="1394766"/>
            <a:ext cx="3024336" cy="22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BELVMSERVICE\Marketing User Folders\jciunele\Desktop\FOCUS 5\TANKS\lsmith_899671_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263" y="1394766"/>
            <a:ext cx="2927507" cy="223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BELVMSERVICE\Marketing User Folders\jciunele\Desktop\FOCUS 5\TANKS\lsmith_899671_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372" y="3691259"/>
            <a:ext cx="3041972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BELVMSERVICE\Marketing User Folders\jciunele\Desktop\FOCUS 5\TANKS\lsmith_736051_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263" y="3691259"/>
            <a:ext cx="2939570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77008" y="3295491"/>
            <a:ext cx="3024336" cy="33855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Течь в нефтехранилище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3335" y="3295492"/>
            <a:ext cx="2914436" cy="33855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Подготовка поверхности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7008" y="5266723"/>
            <a:ext cx="3024336" cy="584775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Нанесение </a:t>
            </a:r>
            <a:r>
              <a:rPr lang="en-US" sz="1600" dirty="0">
                <a:solidFill>
                  <a:schemeClr val="bg1"/>
                </a:solidFill>
              </a:rPr>
              <a:t>Belzona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1831 (Super UW-Metal)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3335" y="5266722"/>
            <a:ext cx="2914435" cy="584775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Нанесение </a:t>
            </a:r>
            <a:r>
              <a:rPr lang="en-US" sz="1600" dirty="0">
                <a:solidFill>
                  <a:schemeClr val="bg1"/>
                </a:solidFill>
              </a:rPr>
              <a:t>Belzona 5831 (ST-Barrier)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18" name="Rounded Rectangle 17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20" name="Rectangle 19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24" name="Rounded Rectangle 23">
              <a:hlinkClick r:id="rId8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7" name="Rectangle 26">
            <a:hlinkClick r:id="rId10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5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Герметизация основания</a:t>
            </a:r>
            <a:r>
              <a:rPr lang="en-US" dirty="0"/>
              <a:t/>
            </a:r>
            <a:br>
              <a:rPr lang="en-US" dirty="0"/>
            </a:br>
            <a:r>
              <a:rPr lang="ru-RU" sz="2000" kern="1200" dirty="0">
                <a:solidFill>
                  <a:srgbClr val="FF6A13"/>
                </a:solidFill>
                <a:latin typeface="Arial" pitchFamily="34" charset="0"/>
                <a:ea typeface="+mn-ea"/>
                <a:cs typeface="+mn-cs"/>
              </a:rPr>
              <a:t>Резервуар для хранения нефти</a:t>
            </a:r>
            <a:r>
              <a:rPr lang="en-US" sz="2000" kern="1200" dirty="0">
                <a:solidFill>
                  <a:srgbClr val="FF6A13"/>
                </a:solidFill>
                <a:latin typeface="Arial" pitchFamily="34" charset="0"/>
                <a:ea typeface="+mn-ea"/>
                <a:cs typeface="+mn-cs"/>
              </a:rPr>
              <a:t>, </a:t>
            </a:r>
            <a:r>
              <a:rPr lang="ru-RU" sz="2000" kern="1200" dirty="0">
                <a:solidFill>
                  <a:srgbClr val="FF6A13"/>
                </a:solidFill>
                <a:latin typeface="Arial" pitchFamily="34" charset="0"/>
                <a:ea typeface="+mn-ea"/>
                <a:cs typeface="+mn-cs"/>
              </a:rPr>
              <a:t>Филадельфия (США), 2003</a:t>
            </a:r>
            <a:endParaRPr lang="en-US" sz="2000" kern="1200" dirty="0">
              <a:solidFill>
                <a:srgbClr val="FF6A13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074" name="Picture 2" descr="\\BELVMSERVICE\Marketing User Folders\jciunele\Desktop\FOCUS 5\TANKS\gbanks_818917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1" y="1484784"/>
            <a:ext cx="417646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BELVMSERVICE\Marketing User Folders\jciunele\Desktop\FOCUS 5\TANKS\gbanks_818917_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84783"/>
            <a:ext cx="3888432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0" y="4758243"/>
            <a:ext cx="4176467" cy="830997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Проникновение воды в основание резервуара в результате воздействия  коррозии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3" y="4993095"/>
            <a:ext cx="3888433" cy="584775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Герметизация основания с помощью </a:t>
            </a:r>
            <a:r>
              <a:rPr lang="en-US" sz="1600" dirty="0">
                <a:solidFill>
                  <a:schemeClr val="bg1"/>
                </a:solidFill>
              </a:rPr>
              <a:t>Belzona 3111 (Flexible Membrane)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12" name="Rounded Rectangle 11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14" name="Rectangle 13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571703" y="476672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 bwMode="auto">
          <a:xfrm>
            <a:off x="8558120" y="511932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558120" y="630120"/>
            <a:ext cx="475473" cy="458949"/>
            <a:chOff x="179512" y="6021965"/>
            <a:chExt cx="475473" cy="458949"/>
          </a:xfrm>
        </p:grpSpPr>
        <p:sp>
          <p:nvSpPr>
            <p:cNvPr id="18" name="Rounded Rectangle 17">
              <a:hlinkClick r:id="rId6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 bwMode="auto">
          <a:xfrm>
            <a:off x="8571703" y="545603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 bwMode="auto">
          <a:xfrm>
            <a:off x="8558120" y="580863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9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457199" y="404664"/>
            <a:ext cx="8581220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accent1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ru-RU" sz="3200" kern="0" dirty="0">
                <a:solidFill>
                  <a:srgbClr val="003865"/>
                </a:solidFill>
                <a:latin typeface="Arial"/>
              </a:rPr>
              <a:t>Эксперты в ремонтных решениях холодного нанесения</a:t>
            </a:r>
            <a:endParaRPr lang="en-US" sz="3200" kern="0" dirty="0">
              <a:solidFill>
                <a:srgbClr val="003865"/>
              </a:solidFill>
              <a:latin typeface="Arial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1519" y="1843083"/>
            <a:ext cx="273630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865"/>
                </a:solidFill>
                <a:latin typeface="Arial" pitchFamily="34" charset="0"/>
              </a:rPr>
              <a:t>Материалы </a:t>
            </a:r>
            <a:r>
              <a:rPr lang="en-US" b="1" dirty="0">
                <a:solidFill>
                  <a:srgbClr val="003865"/>
                </a:solidFill>
                <a:latin typeface="Arial" pitchFamily="34" charset="0"/>
              </a:rPr>
              <a:t>Belzona</a:t>
            </a:r>
            <a:r>
              <a:rPr lang="ru-RU" b="1" dirty="0">
                <a:solidFill>
                  <a:srgbClr val="003865"/>
                </a:solidFill>
                <a:latin typeface="Arial" pitchFamily="34" charset="0"/>
              </a:rPr>
              <a:t> </a:t>
            </a:r>
            <a:r>
              <a:rPr lang="en-US" b="1" dirty="0">
                <a:solidFill>
                  <a:srgbClr val="003865"/>
                </a:solidFill>
                <a:latin typeface="Arial" pitchFamily="34" charset="0"/>
              </a:rPr>
              <a:t>:</a:t>
            </a:r>
          </a:p>
          <a:p>
            <a:endParaRPr lang="en-US" sz="1200" dirty="0">
              <a:solidFill>
                <a:srgbClr val="595959"/>
              </a:solidFill>
              <a:latin typeface="Arial" pitchFamily="34" charset="0"/>
            </a:endParaRPr>
          </a:p>
          <a:p>
            <a:r>
              <a:rPr lang="ru-RU" sz="1400" dirty="0">
                <a:solidFill>
                  <a:srgbClr val="595959"/>
                </a:solidFill>
                <a:latin typeface="Arial" pitchFamily="34" charset="0"/>
              </a:rPr>
              <a:t>Отличная стойкость к агрессивным химическим веществам, коррозии, а также замедление эрозии</a:t>
            </a:r>
          </a:p>
          <a:p>
            <a:endParaRPr lang="en-US" sz="1200" dirty="0">
              <a:solidFill>
                <a:srgbClr val="595959"/>
              </a:solidFill>
              <a:latin typeface="Arial" pitchFamily="34" charset="0"/>
            </a:endParaRPr>
          </a:p>
          <a:p>
            <a:r>
              <a:rPr lang="ru-RU" sz="1400" dirty="0">
                <a:solidFill>
                  <a:srgbClr val="595959"/>
                </a:solidFill>
                <a:latin typeface="Arial" pitchFamily="34" charset="0"/>
              </a:rPr>
              <a:t>Защита оборудования, работающего в высокотемпературных средах и условиях высокого давления</a:t>
            </a:r>
          </a:p>
          <a:p>
            <a:endParaRPr lang="ru-RU" sz="1400" dirty="0">
              <a:solidFill>
                <a:srgbClr val="595959"/>
              </a:solidFill>
              <a:latin typeface="Arial" pitchFamily="34" charset="0"/>
            </a:endParaRPr>
          </a:p>
          <a:p>
            <a:r>
              <a:rPr lang="ru-RU" sz="1400" dirty="0">
                <a:solidFill>
                  <a:srgbClr val="595959"/>
                </a:solidFill>
                <a:latin typeface="Arial" pitchFamily="34" charset="0"/>
              </a:rPr>
              <a:t>Успех доказан на стадии </a:t>
            </a:r>
            <a:endParaRPr lang="en-GB" sz="1400" dirty="0">
              <a:solidFill>
                <a:srgbClr val="595959"/>
              </a:solidFill>
              <a:latin typeface="Arial" pitchFamily="34" charset="0"/>
            </a:endParaRPr>
          </a:p>
          <a:p>
            <a:r>
              <a:rPr lang="ru-RU" sz="1400" dirty="0">
                <a:solidFill>
                  <a:srgbClr val="595959"/>
                </a:solidFill>
                <a:latin typeface="Arial" pitchFamily="34" charset="0"/>
              </a:rPr>
              <a:t>предварительной оценки на соответствие техническим условиям, а также широким опытом применения во всем мире</a:t>
            </a:r>
            <a:endParaRPr lang="en-GB" sz="1400" dirty="0">
              <a:solidFill>
                <a:srgbClr val="595959"/>
              </a:solidFill>
              <a:latin typeface="Arial" pitchFamily="34" charset="0"/>
            </a:endParaRPr>
          </a:p>
          <a:p>
            <a:endParaRPr lang="en-US" sz="2000" dirty="0">
              <a:solidFill>
                <a:srgbClr val="595959"/>
              </a:solidFill>
              <a:latin typeface="Arial" pitchFamily="34" charset="0"/>
            </a:endParaRPr>
          </a:p>
          <a:p>
            <a:pPr>
              <a:buFontTx/>
              <a:buChar char="•"/>
            </a:pPr>
            <a:endParaRPr lang="en-US" sz="2000" dirty="0">
              <a:solidFill>
                <a:srgbClr val="595959"/>
              </a:solidFill>
              <a:latin typeface="Arial" pitchFamily="34" charset="0"/>
            </a:endParaRPr>
          </a:p>
          <a:p>
            <a:endParaRPr lang="en-US" sz="2000" dirty="0">
              <a:solidFill>
                <a:srgbClr val="595959"/>
              </a:solidFill>
              <a:latin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199" y="1305150"/>
            <a:ext cx="88090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95959"/>
                </a:solidFill>
                <a:latin typeface="Arial" pitchFamily="34" charset="0"/>
              </a:rPr>
              <a:t>Разработаны в сотрудничестве с нефтегазовыми компаниями с </a:t>
            </a:r>
            <a:r>
              <a:rPr lang="en-US" dirty="0">
                <a:solidFill>
                  <a:srgbClr val="595959"/>
                </a:solidFill>
                <a:latin typeface="Arial" pitchFamily="34" charset="0"/>
              </a:rPr>
              <a:t>1970</a:t>
            </a:r>
            <a:r>
              <a:rPr lang="ru-RU" dirty="0">
                <a:solidFill>
                  <a:srgbClr val="595959"/>
                </a:solidFill>
                <a:latin typeface="Arial" pitchFamily="34" charset="0"/>
              </a:rPr>
              <a:t> г.</a:t>
            </a:r>
            <a:endParaRPr lang="en-US" dirty="0">
              <a:solidFill>
                <a:srgbClr val="595959"/>
              </a:solidFill>
              <a:latin typeface="Arial" pitchFamily="34" charset="0"/>
            </a:endParaRPr>
          </a:p>
        </p:txBody>
      </p:sp>
      <p:pic>
        <p:nvPicPr>
          <p:cNvPr id="1059" name="Picture 94" descr="Apache Corpora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1816" y="2515416"/>
            <a:ext cx="638175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61" descr="http://www.google.co.uk/images?q=tbn:8yuT1KyuMj3_bM::chartanalyse.files.wordpress.com/2009/11/800px-basf-logo_bw-svg.png&amp;h=56&amp;w=145&amp;usg=__jVRfPmvs4We37Or3LRzj0ALPL9E=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0008" y="5044440"/>
            <a:ext cx="659990" cy="25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97" descr="http://www.bapco.com.bh/gif/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3773" y="2802529"/>
            <a:ext cx="13430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109" descr="http://www.google.co.uk/images?q=tbn:ia_XaFymRo9F7M::www.conservation.org/SiteCollectionImages/Partner_Logos/BG_logo_cropped.jpg&amp;h=84&amp;w=106&amp;usg=__kvhIepuHx6D6gmwfjuEPvfo1czc=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472" y="3744337"/>
            <a:ext cx="5048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100" descr="http://www.google.co.uk/images?q=tbn:glsZikxZ_OsqYM::topnews.us/sites/default/files/BHP-Billiton-log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0939" y="2196059"/>
            <a:ext cx="605662" cy="38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43" descr="http://www.bluewater-offshore.com/upload/logo_COLOUR.gif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130" b="26680"/>
          <a:stretch/>
        </p:blipFill>
        <p:spPr bwMode="auto">
          <a:xfrm>
            <a:off x="5990406" y="5070115"/>
            <a:ext cx="609600" cy="36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1" descr="BP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0209" y="2622999"/>
            <a:ext cx="6572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112" descr="Canadian Natural Resources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0005" y="5492022"/>
            <a:ext cx="8191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18" descr="Chevron Hallmark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2871" y="4330124"/>
            <a:ext cx="552329" cy="5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onocoPhillips Logo.sv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175" y="4330124"/>
            <a:ext cx="781178" cy="18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index_r1_c1" descr="http://www.cnoocltd.com/Templates/encnoocltd/images/index_r1_c1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04" y="4701259"/>
            <a:ext cx="794330" cy="33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73" descr="http://www.google.co.uk/images?q=tbn:C7ikYkbJb1SHRM::www.engr.psu.edu/wep/WEPO/WEPO2009/CorporateSponsors/DOW%252520logo.jpg&amp;h=54&amp;w=152&amp;usg=__2CtTpaql7iZYpYQ0jDO6MN4cN5w=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181" y="4267200"/>
            <a:ext cx="8096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70" descr="http://www.google.co.uk/images?q=tbn:ufTUSx22Gfpo8M::www.jazdchemicals.com/chemyellowpages/content/download.htm%253FcontentSetId%253D621%2526contentId%253D1260%2526contentSetTypeId%253D4%2526pageTypeId%253D5&amp;h=62&amp;w=146&amp;usg=__t9JpMmElVXn8BgxTnoONxTLCx6U=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4331" y="3933825"/>
            <a:ext cx="8001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121" descr="http://www.google.co.uk/images?q=tbn:smHA0oU3RRuznM::www.seeklogo.com/images/E/EnCana-logo-F503CC95CD-seeklogo.com.gif&amp;h=94&amp;w=94&amp;usg=__8KXQnvUMBquXffKoAL_vtMACu0w=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7347" y="2076823"/>
            <a:ext cx="7429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79" descr="http://www.google.co.uk/images?q=tbn:QZsD6jDGycW6cM::www.peacedividendtrust.org/en/data/files/download/donors/Eni_logo.jpg&amp;t=1&amp;h=196&amp;w=160&amp;usg=__qNtK0E7Bji7jr8v8FDtHcFs9PyI=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0726" y="3439344"/>
            <a:ext cx="338966" cy="41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7" descr="ExxonMobil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1559" y="5619750"/>
            <a:ext cx="9810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31" descr="http://www.google.co.uk/images?q=tbn:iKc98kOMiI5_VM::www.beg.utexas.edu/fomel/graphics/logo_Hess.jpg&amp;h=78&amp;w=134&amp;usg=__Kx9S3_f0aEs56vWkg4WH1GEa1V4=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9414" y="4550229"/>
            <a:ext cx="4572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58" descr="http://www.google.co.uk/images?q=tbn:Ks9NGhJHvv3KbM::amco.ws/images/ineos_logo_179x50.gif&amp;h=28&amp;w=100&amp;usg=__Txc_CzE7YQYHmvPXHBOWO7gxkvY=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8685" y="3474355"/>
            <a:ext cx="609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15" descr="http://www.google.co.uk/images?q=tbn:lwVGowzmxIwYzM::upload.wikimedia.org/wikipedia/tr/thumb/3/3b/Maersk_logo.svg/349px-Maersk_logo.svg.png&amp;h=94&amp;w=104&amp;usg=__FQNlFrFqLOCtZ1HbO4LwzPEBQbU=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143" y="5108650"/>
            <a:ext cx="552583" cy="5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18" descr="http://www.google.co.uk/images?q=tbn:vNLsnaVkEmDmSM::www2.egr.uh.edu/~aiche/images/marathon_logo.jpg&amp;h=94&amp;w=121&amp;usg=__2KNr0a2rBoWevip3DPfrDl7yAz8=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818" y="4597329"/>
            <a:ext cx="550363" cy="4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34" descr="http://www.google.co.uk/images?q=tbn:h9GoHXlhWzMMnM::www.ucgp.com/images/uploadedFiles/Nexen%252520Logo.jpg&amp;h=50&amp;w=148&amp;usg=__Ljo_p6GM87MSWLOXElBSMvZru7Y=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0977" y="4095842"/>
            <a:ext cx="79057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88" descr="http://www.google.co.uk/images?q=tbn:qjvqjhiYp0X-aM::aaronalejandra.files.wordpress.com/2008/04/pemex.jpg&amp;h=94&amp;w=131&amp;usg=__TCbGJXKCvT3g59NQt-OR1ugNDuU=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9604" y="4474573"/>
            <a:ext cx="731260" cy="52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82" descr="http://www.google.co.uk/images?q=tbn:Sr_1Gh9WnnQ_hM::topnews.ae/images/Petrobras-Logo.jp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164" y="5381625"/>
            <a:ext cx="8667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25" descr="http://www.google.co.uk/images?q=tbn:CvZCzyzcMVJUtM::seeker401.files.wordpress.com/2010/01/800px-petronas_logo-svg.png&amp;h=62&amp;w=145&amp;usg=__26V_gqbVB5q5NOZpZi0wWb4VY2Y=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7421" y="4957082"/>
            <a:ext cx="694128" cy="2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28" descr="หน้าแรก PTT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575" y="3999296"/>
            <a:ext cx="762928" cy="55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52" descr="File:Sakhalin Energy Logo 24062008.jpg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5813" y="5237536"/>
            <a:ext cx="366823" cy="3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55" descr="Logo of Saudi Aramco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4909" y="3632620"/>
            <a:ext cx="330042" cy="33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91" descr="http://www.google.co.uk/images?q=tbn:3WXE7XhTsWvRsM::upload.wikimedia.org/wikipedia/de/thumb/e/e7/SBM_offshore_Logo.svg/800px-SBM_offshore_Logo.svg.png&amp;h=78&amp;w=113&amp;usg=__s3uL4SPEeDR4rGowMY1iA6f2nuo=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1776" y="4293967"/>
            <a:ext cx="361175" cy="2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9" descr="Go to www.shell.co.uk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6148" y="2769111"/>
            <a:ext cx="349178" cy="3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76" descr="http://www.google.co.uk/images?q=tbn:uh6ZraIpCbqJIM::www.zoom-algerie.com/images/f3c-sonatrach.jpg&amp;h=94&amp;w=94&amp;usg=__OK9OvkNQD6-JLieRF9EFKipuAyc=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7109" y="3176892"/>
            <a:ext cx="423151" cy="42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03" descr="http://www.google.co.uk/images?q=tbn:wUjrloIQCyqi5M::www.seeklogo.com/images/S/Sonangol-logo-E2844F2DF6-seeklogo.com.gif&amp;h=78&amp;w=78&amp;usg=__Cn4s4t7XWYoNH8grhdm00GX3aJE=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9136" y="2845899"/>
            <a:ext cx="300038" cy="3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85" descr="http://www.google.co.uk/images?q=tbn:Am0smQhdkny11M::para08.idi.ntnu.no/images/StatoilHydro-logo.jpg&amp;h=26&amp;w=154&amp;usg=__Zo9Ma9lyytaoZAHDNBS-CXHRRLs=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0610" y="3465551"/>
            <a:ext cx="9048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6" descr="Talisman Energy Logo.svg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1947" y="4944328"/>
            <a:ext cx="666600" cy="18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ome page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1776" y="3725466"/>
            <a:ext cx="31381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3" name="Rectangle 37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0" y="433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1" name="Rectangle 45"/>
          <p:cNvSpPr>
            <a:spLocks noChangeArrowheads="1"/>
          </p:cNvSpPr>
          <p:nvPr/>
        </p:nvSpPr>
        <p:spPr bwMode="auto">
          <a:xfrm>
            <a:off x="0" y="4562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0" y="527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0" y="5505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7" name="Rectangle 48"/>
          <p:cNvSpPr>
            <a:spLocks noChangeArrowheads="1"/>
          </p:cNvSpPr>
          <p:nvPr/>
        </p:nvSpPr>
        <p:spPr bwMode="auto">
          <a:xfrm>
            <a:off x="0" y="595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8" name="Rectangle 49"/>
          <p:cNvSpPr>
            <a:spLocks noChangeArrowheads="1"/>
          </p:cNvSpPr>
          <p:nvPr/>
        </p:nvSpPr>
        <p:spPr bwMode="auto">
          <a:xfrm>
            <a:off x="0" y="6238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0" y="658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51"/>
          <p:cNvSpPr>
            <a:spLocks noChangeArrowheads="1"/>
          </p:cNvSpPr>
          <p:nvPr/>
        </p:nvSpPr>
        <p:spPr bwMode="auto">
          <a:xfrm>
            <a:off x="0" y="732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1" name="Rectangle 52"/>
          <p:cNvSpPr>
            <a:spLocks noChangeArrowheads="1"/>
          </p:cNvSpPr>
          <p:nvPr/>
        </p:nvSpPr>
        <p:spPr bwMode="auto">
          <a:xfrm>
            <a:off x="0" y="796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2" name="Rectangle 53"/>
          <p:cNvSpPr>
            <a:spLocks noChangeArrowheads="1"/>
          </p:cNvSpPr>
          <p:nvPr/>
        </p:nvSpPr>
        <p:spPr bwMode="auto">
          <a:xfrm>
            <a:off x="0" y="8324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3" name="Rectangle 54"/>
          <p:cNvSpPr>
            <a:spLocks noChangeArrowheads="1"/>
          </p:cNvSpPr>
          <p:nvPr/>
        </p:nvSpPr>
        <p:spPr bwMode="auto">
          <a:xfrm>
            <a:off x="0" y="8591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auto">
          <a:xfrm>
            <a:off x="0" y="876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56"/>
          <p:cNvSpPr>
            <a:spLocks noChangeArrowheads="1"/>
          </p:cNvSpPr>
          <p:nvPr/>
        </p:nvSpPr>
        <p:spPr bwMode="auto">
          <a:xfrm>
            <a:off x="0" y="9324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57"/>
          <p:cNvSpPr>
            <a:spLocks noChangeArrowheads="1"/>
          </p:cNvSpPr>
          <p:nvPr/>
        </p:nvSpPr>
        <p:spPr bwMode="auto">
          <a:xfrm>
            <a:off x="0" y="986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0" y="1013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8" name="Rectangle 59"/>
          <p:cNvSpPr>
            <a:spLocks noChangeArrowheads="1"/>
          </p:cNvSpPr>
          <p:nvPr/>
        </p:nvSpPr>
        <p:spPr bwMode="auto">
          <a:xfrm>
            <a:off x="0" y="1083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0" y="11487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30" name="Rectangle 61"/>
          <p:cNvSpPr>
            <a:spLocks noChangeArrowheads="1"/>
          </p:cNvSpPr>
          <p:nvPr/>
        </p:nvSpPr>
        <p:spPr bwMode="auto">
          <a:xfrm>
            <a:off x="0" y="1196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31" name="Rectangle 62"/>
          <p:cNvSpPr>
            <a:spLocks noChangeArrowheads="1"/>
          </p:cNvSpPr>
          <p:nvPr/>
        </p:nvSpPr>
        <p:spPr bwMode="auto">
          <a:xfrm>
            <a:off x="0" y="1272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048" name="Rectangle 63"/>
          <p:cNvSpPr>
            <a:spLocks noChangeArrowheads="1"/>
          </p:cNvSpPr>
          <p:nvPr/>
        </p:nvSpPr>
        <p:spPr bwMode="auto">
          <a:xfrm>
            <a:off x="0" y="1327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049" name="Rectangle 64"/>
          <p:cNvSpPr>
            <a:spLocks noChangeArrowheads="1"/>
          </p:cNvSpPr>
          <p:nvPr/>
        </p:nvSpPr>
        <p:spPr bwMode="auto">
          <a:xfrm>
            <a:off x="0" y="1406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051" name="Rectangle 65"/>
          <p:cNvSpPr>
            <a:spLocks noChangeArrowheads="1"/>
          </p:cNvSpPr>
          <p:nvPr/>
        </p:nvSpPr>
        <p:spPr bwMode="auto">
          <a:xfrm>
            <a:off x="0" y="1451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052" name="Rectangle 66"/>
          <p:cNvSpPr>
            <a:spLocks noChangeArrowheads="1"/>
          </p:cNvSpPr>
          <p:nvPr/>
        </p:nvSpPr>
        <p:spPr bwMode="auto">
          <a:xfrm>
            <a:off x="0" y="15068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053" name="Rectangle 67"/>
          <p:cNvSpPr>
            <a:spLocks noChangeArrowheads="1"/>
          </p:cNvSpPr>
          <p:nvPr/>
        </p:nvSpPr>
        <p:spPr bwMode="auto">
          <a:xfrm>
            <a:off x="0" y="1569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054" name="Rectangle 68"/>
          <p:cNvSpPr>
            <a:spLocks noChangeArrowheads="1"/>
          </p:cNvSpPr>
          <p:nvPr/>
        </p:nvSpPr>
        <p:spPr bwMode="auto">
          <a:xfrm>
            <a:off x="0" y="1629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055" name="Rectangle 69"/>
          <p:cNvSpPr>
            <a:spLocks noChangeArrowheads="1"/>
          </p:cNvSpPr>
          <p:nvPr/>
        </p:nvSpPr>
        <p:spPr bwMode="auto">
          <a:xfrm>
            <a:off x="0" y="16449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056" name="Rectangle 70"/>
          <p:cNvSpPr>
            <a:spLocks noChangeArrowheads="1"/>
          </p:cNvSpPr>
          <p:nvPr/>
        </p:nvSpPr>
        <p:spPr bwMode="auto">
          <a:xfrm>
            <a:off x="0" y="1670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057" name="Rectangle 71"/>
          <p:cNvSpPr>
            <a:spLocks noChangeArrowheads="1"/>
          </p:cNvSpPr>
          <p:nvPr/>
        </p:nvSpPr>
        <p:spPr bwMode="auto">
          <a:xfrm>
            <a:off x="0" y="1724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09" name="Picture 175" descr="http://www.google.co.uk/images?q=tbn:dnaijJMqjzvJ6M::www.conferencedataservices.com/CDExample/miningcd/images/logo/abb_logo_red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6516" y="2796275"/>
            <a:ext cx="602269" cy="23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154" descr="http://www.google.co.uk/images?q=tbn:5yaOmMDe34937M::www.knupps.net/Bilder/Aker_Solutions_logo_01.jpg&amp;h=84&amp;w=149&amp;usg=__0Mb1XbFRpevVJHcVGpgnjtO4yC0=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3030" y="2620600"/>
            <a:ext cx="946975" cy="53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7" name="Picture 163" descr="AMEC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9768" y="3689196"/>
            <a:ext cx="901781" cy="30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151" descr="http://www.google.co.uk/images?q=tbn:yajNLu0tV-e_TM::www.cad-art.gr/Images/atkins-logo.jpg&amp;h=28&amp;w=130&amp;usg=__0cHD1ZoMh0mVaDEHvsDA5c6JpcQ=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2730" y="2515416"/>
            <a:ext cx="711289" cy="1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" name="Picture 169" descr="http://www.google.co.uk/images?q=tbn:5M-uRKRl7ScCyM::u.kaskus.us/1/csaqbh3c.png&amp;h=94&amp;w=110&amp;usg=__laQjgYG0DBd8gZzLIinI6ZuombQ="/>
          <p:cNvPicPr>
            <a:picLocks noChangeAspect="1" noChangeArrowheads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634" y="3199776"/>
            <a:ext cx="543422" cy="46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16" descr="http://www.google.co.uk/images?q=tbn:Z2C7dbZCq7_A6M::media.prleap.com/image/658/240/bureau-veritas-logo.jpg&amp;h=94&amp;w=75&amp;usg=__6KgWuHg-spEcN0BT0SbkT8BJVBA=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360" y="3377053"/>
            <a:ext cx="304819" cy="38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" name="Picture 55" descr="http://www.google.co.uk/images?q=tbn:TT2VE3UfKoKGsM::sst.unisim.edu.sg/sites/HFS/IMages/Tempimages/cameron_logo.gif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3935" y="3023738"/>
            <a:ext cx="9715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14" descr="Smallcbilogo.png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9053" y="5163553"/>
            <a:ext cx="532382" cy="34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1" name="Picture 17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210" y="2691290"/>
            <a:ext cx="1143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19" descr="http://www.google.co.uk/images?q=tbn:C1cwGQwRigy8UM::ea.swstatic.co.uk/images/DNV_Logo150x234.png&amp;h=94&amp;w=60&amp;usg=__XnOofr1xGbVNvPUshhnnI4Zq-Ps=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5014" y="4483170"/>
            <a:ext cx="311589" cy="48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9" name="Picture 178" descr="http://www.google.co.uk/images?q=tbn:WxJcCqtuU63-2M::www.offshore.no/admin/ewebeditpro2/upload/EXPRO_new%252520logo.jpg(1).jpg&amp;h=44&amp;w=153&amp;usg=__j-olncqLnFjRbaBGAV21kIAb4V0="/>
          <p:cNvPicPr>
            <a:picLocks noChangeAspect="1" noChangeArrowheads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0963" y="2246084"/>
            <a:ext cx="817710" cy="2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133" descr="http://www.google.co.uk/images?q=tbn:Mcs3Dq4lWy_yzM::www2.egr.uh.edu/~aiche/images/fluor_logo.jpg&amp;h=60&amp;w=152&amp;usg=__IVIKALZvO0GjM7xgGMPkfYZdBx8="/>
          <p:cNvPicPr>
            <a:picLocks noChangeAspect="1" noChangeArrowheads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747" y="2286747"/>
            <a:ext cx="826542" cy="3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184" descr="http://www.google.co.uk/images?q=tbn:xaOKLniW2gXsHM::www.aiche.org/uploadedImages/Conferences/AnnualMeeting/FMC%252520logo.jpg"/>
          <p:cNvPicPr>
            <a:picLocks noChangeAspect="1" noChangeArrowheads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099" y="3775713"/>
            <a:ext cx="713920" cy="21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148" descr="Foster Wheeler logo"/>
          <p:cNvPicPr>
            <a:picLocks noChangeAspect="1" noChangeArrowheads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2730" y="2257425"/>
            <a:ext cx="967332" cy="13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8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059" name="Rectangle 87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060" name="Rectangle 88"/>
          <p:cNvSpPr>
            <a:spLocks noChangeArrowheads="1"/>
          </p:cNvSpPr>
          <p:nvPr/>
        </p:nvSpPr>
        <p:spPr bwMode="auto">
          <a:xfrm>
            <a:off x="0" y="155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89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062" name="Rectangle 90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91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92"/>
          <p:cNvSpPr>
            <a:spLocks noChangeArrowheads="1"/>
          </p:cNvSpPr>
          <p:nvPr/>
        </p:nvSpPr>
        <p:spPr bwMode="auto">
          <a:xfrm>
            <a:off x="0" y="3571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065" name="Rectangle 93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066" name="Rectangle 94"/>
          <p:cNvSpPr>
            <a:spLocks noChangeArrowheads="1"/>
          </p:cNvSpPr>
          <p:nvPr/>
        </p:nvSpPr>
        <p:spPr bwMode="auto">
          <a:xfrm>
            <a:off x="0" y="4600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95"/>
          <p:cNvSpPr>
            <a:spLocks noChangeArrowheads="1"/>
          </p:cNvSpPr>
          <p:nvPr/>
        </p:nvSpPr>
        <p:spPr bwMode="auto">
          <a:xfrm>
            <a:off x="0" y="4962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068" name="Rectangle 96"/>
          <p:cNvSpPr>
            <a:spLocks noChangeArrowheads="1"/>
          </p:cNvSpPr>
          <p:nvPr/>
        </p:nvSpPr>
        <p:spPr bwMode="auto">
          <a:xfrm>
            <a:off x="0" y="5619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97"/>
          <p:cNvSpPr>
            <a:spLocks noChangeArrowheads="1"/>
          </p:cNvSpPr>
          <p:nvPr/>
        </p:nvSpPr>
        <p:spPr bwMode="auto">
          <a:xfrm>
            <a:off x="0" y="6029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070" name="Rectangle 98"/>
          <p:cNvSpPr>
            <a:spLocks noChangeArrowheads="1"/>
          </p:cNvSpPr>
          <p:nvPr/>
        </p:nvSpPr>
        <p:spPr bwMode="auto">
          <a:xfrm>
            <a:off x="0" y="643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Rectangle 99"/>
          <p:cNvSpPr>
            <a:spLocks noChangeArrowheads="1"/>
          </p:cNvSpPr>
          <p:nvPr/>
        </p:nvSpPr>
        <p:spPr bwMode="auto">
          <a:xfrm>
            <a:off x="0" y="6753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2" name="Rectangle 100"/>
          <p:cNvSpPr>
            <a:spLocks noChangeArrowheads="1"/>
          </p:cNvSpPr>
          <p:nvPr/>
        </p:nvSpPr>
        <p:spPr bwMode="auto">
          <a:xfrm>
            <a:off x="0" y="698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74" name="Straight Connector 2073"/>
          <p:cNvCxnSpPr/>
          <p:nvPr/>
        </p:nvCxnSpPr>
        <p:spPr>
          <a:xfrm>
            <a:off x="2987824" y="1844824"/>
            <a:ext cx="0" cy="439405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1" name="Picture 106" descr="http://www.google.co.uk/images?q=tbn:grK1EeMNhE1R4M::upload.wikimedia.org/wikipedia/de/thumb/a/ae/Centrica_Logo.svg/800px-Centrica_Logo.svg.png&amp;h=36&amp;w=147&amp;usg=__drj9D7AnF_Iv5obsQClHcrGOugA="/>
          <p:cNvPicPr>
            <a:picLocks noChangeAspect="1" noChangeArrowheads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1456" y="3048275"/>
            <a:ext cx="9429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9" name="Picture 5" descr="Hhi logo.png"/>
          <p:cNvPicPr>
            <a:picLocks noChangeAspect="1" noChangeArrowheads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9170" y="2286747"/>
            <a:ext cx="878945" cy="19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8" name="Picture 102"/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9428" y="2574064"/>
            <a:ext cx="993216" cy="1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" name="Picture 202" descr="http://www.google.co.uk/images?q=tbn:z1pkD6ivePR6DM::www.contractorsunlimited.co.uk/images/jacobs-logo.gif&amp;h=34&amp;w=107&amp;usg=__rFhGUSn9jvJLsGkk35-X9ghhsZA="/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3586" y="2839941"/>
            <a:ext cx="655639" cy="20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" name="Picture 1" descr="J P Kenny :: Delivers. Evolves."/>
          <p:cNvPicPr>
            <a:picLocks noChangeAspect="1" noChangeArrowheads="1"/>
          </p:cNvPicPr>
          <p:nvPr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672" y="5682953"/>
            <a:ext cx="829308" cy="23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" name="Picture 136" descr="http://www.google.co.uk/images?q=tbn:aj1uSQiMj8KCOM::blogs.houstonpress.com/hairballs/kbrlogo040109.jpg"/>
          <p:cNvPicPr>
            <a:picLocks noChangeAspect="1" noChangeArrowheads="1"/>
          </p:cNvPicPr>
          <p:nvPr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0003" y="3385688"/>
            <a:ext cx="416150" cy="27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4" name="Picture 124" descr="http://upload.wikimedia.org/wikipedia/en/thumb/0/04/KerrMcGee_logo.png/220px-KerrMcGee_logo.png"/>
          <p:cNvPicPr>
            <a:picLocks noChangeAspect="1" noChangeArrowheads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1725" y="3632620"/>
            <a:ext cx="623046" cy="36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3" name="Picture 96"/>
          <p:cNvPicPr>
            <a:picLocks noChangeAspect="1" noChangeArrowheads="1"/>
          </p:cNvPicPr>
          <p:nvPr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445" y="4081998"/>
            <a:ext cx="980073" cy="2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2" name="Picture 7" descr="http://www.google.co.uk/images?q=tbn:pz5BFeQcTY5OuM::www.eurotransportevents.com/custom/rnsnew/Lloyds%252520Register.jpg&amp;h=94&amp;w=145&amp;usg=__C2YjTi3BSKpM4mKobjsKzfbWTRo="/>
          <p:cNvPicPr>
            <a:picLocks noChangeAspect="1" noChangeArrowheads="1"/>
          </p:cNvPicPr>
          <p:nvPr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8285" y="5420948"/>
            <a:ext cx="470769" cy="3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1" name="Picture 8" descr="MHI logo.jpg"/>
          <p:cNvPicPr>
            <a:picLocks noChangeAspect="1" noChangeArrowheads="1"/>
          </p:cNvPicPr>
          <p:nvPr/>
        </p:nvPicPr>
        <p:blipFill>
          <a:blip r:embed="rId6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241" y="3466305"/>
            <a:ext cx="483450" cy="30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0" name="Picture 193" descr="http://www.google.co.uk/images?q=tbn:UxfeELs5MlUFaM::www.contractorsunlimited.co.uk/images/JRayMcDermott-logo.gif&amp;h=70&amp;w=70&amp;usg=__Vj1-Wii_YU16Ckm6ARACyflS4xo="/>
          <p:cNvPicPr>
            <a:picLocks noChangeAspect="1" noChangeArrowheads="1"/>
          </p:cNvPicPr>
          <p:nvPr/>
        </p:nvPicPr>
        <p:blipFill>
          <a:blip r:embed="rId6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8824" y="3162575"/>
            <a:ext cx="372908" cy="37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9" name="Picture 99"/>
          <p:cNvPicPr>
            <a:picLocks noChangeAspect="1" noChangeArrowheads="1"/>
          </p:cNvPicPr>
          <p:nvPr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913" y="4333875"/>
            <a:ext cx="772105" cy="2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8" name="Picture 90"/>
          <p:cNvPicPr>
            <a:picLocks noChangeAspect="1" noChangeArrowheads="1"/>
          </p:cNvPicPr>
          <p:nvPr/>
        </p:nvPicPr>
        <p:blipFill>
          <a:blip r:embed="rId6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5351" y="3846796"/>
            <a:ext cx="659946" cy="25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7" name="Picture 11" descr="http://www.npcc.ae/NPCC_Site/images/logo01.jpg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1149" y="4581117"/>
            <a:ext cx="3619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" name="Picture 93"/>
          <p:cNvPicPr>
            <a:picLocks noChangeAspect="1" noChangeArrowheads="1"/>
          </p:cNvPicPr>
          <p:nvPr/>
        </p:nvPicPr>
        <p:blipFill>
          <a:blip r:embed="rId6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5856" y="5509174"/>
            <a:ext cx="694635" cy="23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5" name="Picture 61" descr="http://www.google.co.uk/images?q=tbn:Diax6ANeYf3cbM::www.caltec.com/images2/news-logo-petrofac.gif&amp;h=28&amp;w=105&amp;usg=__6r7fAV12Z9J3hTWu8dyW_zslORg="/>
          <p:cNvPicPr>
            <a:picLocks noChangeAspect="1" noChangeArrowheads="1"/>
          </p:cNvPicPr>
          <p:nvPr/>
        </p:nvPicPr>
        <p:blipFill>
          <a:blip r:embed="rId6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874" y="5298894"/>
            <a:ext cx="542359" cy="13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4" name="Picture 64" descr="PSN"/>
          <p:cNvPicPr>
            <a:picLocks noChangeAspect="1" noChangeArrowheads="1"/>
          </p:cNvPicPr>
          <p:nvPr/>
        </p:nvPicPr>
        <p:blipFill>
          <a:blip r:embed="rId6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3287" y="4978694"/>
            <a:ext cx="587892" cy="22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3" name="Picture 2" descr="http://www.google.co.uk/images?q=tbn:qdb5dQLaew4odM::upload.wikimedia.org/wikipedia/de/thumb/7/7d/Saipem_logo.svg/451px-Saipem_logo.svg.png"/>
          <p:cNvPicPr>
            <a:picLocks noChangeAspect="1" noChangeArrowheads="1"/>
          </p:cNvPicPr>
          <p:nvPr/>
        </p:nvPicPr>
        <p:blipFill>
          <a:blip r:embed="rId6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0018" y="4627236"/>
            <a:ext cx="734447" cy="25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2" name="Picture 181" descr="http://www.google.co.uk/images?q=tbn:kOgSNygyA5OofM::i.bnet.com/blogs/bluelogo.jpg&amp;h=34&amp;w=151&amp;usg=__dThk1KQmMln-mWL-TIMM4PSmVFY="/>
          <p:cNvPicPr>
            <a:picLocks noChangeAspect="1" noChangeArrowheads="1"/>
          </p:cNvPicPr>
          <p:nvPr/>
        </p:nvPicPr>
        <p:blipFill>
          <a:blip r:embed="rId6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9790" y="4154500"/>
            <a:ext cx="745956" cy="16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" name="Picture 160" descr="http://www.google.co.uk/images?q=tbn:BQLxCCtnn_9BkM::bigdogdotcom.files.wordpress.com/2010/05/sime-darby-logo.jpg&amp;h=94&amp;w=104&amp;usg=__EehcZugTFbEHVd1sxA9Vtfu2HaQ="/>
          <p:cNvPicPr>
            <a:picLocks noChangeAspect="1" noChangeArrowheads="1"/>
          </p:cNvPicPr>
          <p:nvPr/>
        </p:nvPicPr>
        <p:blipFill>
          <a:blip r:embed="rId7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4360" y="2253051"/>
            <a:ext cx="394059" cy="35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" name="Picture 166" descr="http://www.smoe.com/www/images/logo.gif"/>
          <p:cNvPicPr>
            <a:picLocks noChangeAspect="1" noChangeArrowheads="1"/>
          </p:cNvPicPr>
          <p:nvPr/>
        </p:nvPicPr>
        <p:blipFill>
          <a:blip r:embed="rId7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9478" y="2533133"/>
            <a:ext cx="446338" cy="20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" name="Picture 67" descr="http://www.google.co.uk/images?q=tbn:d7tlg5-Es90_YM::www.esi2.us.es/prima/Imagenes/snam_logo.gif&amp;h=56&amp;w=136&amp;usg=__wUK5K1lJVc9-HGlsSmSZqWHcWv0="/>
          <p:cNvPicPr>
            <a:picLocks noChangeAspect="1" noChangeArrowheads="1"/>
          </p:cNvPicPr>
          <p:nvPr/>
        </p:nvPicPr>
        <p:blipFill>
          <a:blip r:embed="rId7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469" y="3358684"/>
            <a:ext cx="487122" cy="2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" name="Picture 157" descr="http://www.google.co.uk/images?q=tbn:1Mmc1LKQIFbb2M::www.uhd.edu/academic/colleges/humanities/arts_humanities/music/yjamc/Technip_Logo.jpg"/>
          <p:cNvPicPr>
            <a:picLocks noChangeAspect="1" noChangeArrowheads="1"/>
          </p:cNvPicPr>
          <p:nvPr/>
        </p:nvPicPr>
        <p:blipFill>
          <a:blip r:embed="rId7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140" y="4534330"/>
            <a:ext cx="398585" cy="1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145" descr="Woodside Logo"/>
          <p:cNvPicPr>
            <a:picLocks noChangeAspect="1" noChangeArrowheads="1"/>
          </p:cNvPicPr>
          <p:nvPr/>
        </p:nvPicPr>
        <p:blipFill>
          <a:blip r:embed="rId7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582" y="2555897"/>
            <a:ext cx="628650" cy="16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5" name="ctl00_onetidHeadbnnr0" descr="http://www.worleyparsons.com/SiteCollectionImages/WorleyParsonsLogo.gif"/>
          <p:cNvPicPr>
            <a:picLocks noChangeAspect="1" noChangeArrowheads="1"/>
          </p:cNvPicPr>
          <p:nvPr/>
        </p:nvPicPr>
        <p:blipFill>
          <a:blip r:embed="rId7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0492" y="5262971"/>
            <a:ext cx="745564" cy="18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5" name="Rectangle 1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2076" name="Rectangle 127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7" name="Rectangle 128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8" name="Rectangle 129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Rectangle 130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0" name="Rectangle 131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121" name="Rectangle 132"/>
          <p:cNvSpPr>
            <a:spLocks noChangeArrowheads="1"/>
          </p:cNvSpPr>
          <p:nvPr/>
        </p:nvSpPr>
        <p:spPr bwMode="auto">
          <a:xfrm>
            <a:off x="0" y="2981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122" name="Rectangle 133"/>
          <p:cNvSpPr>
            <a:spLocks noChangeArrowheads="1"/>
          </p:cNvSpPr>
          <p:nvPr/>
        </p:nvSpPr>
        <p:spPr bwMode="auto">
          <a:xfrm>
            <a:off x="0" y="3324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3" name="Rectangle 134"/>
          <p:cNvSpPr>
            <a:spLocks noChangeArrowheads="1"/>
          </p:cNvSpPr>
          <p:nvPr/>
        </p:nvSpPr>
        <p:spPr bwMode="auto">
          <a:xfrm>
            <a:off x="0" y="3895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4" name="Rectangle 135"/>
          <p:cNvSpPr>
            <a:spLocks noChangeArrowheads="1"/>
          </p:cNvSpPr>
          <p:nvPr/>
        </p:nvSpPr>
        <p:spPr bwMode="auto">
          <a:xfrm>
            <a:off x="0" y="450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150" name="Rectangle 136"/>
          <p:cNvSpPr>
            <a:spLocks noChangeArrowheads="1"/>
          </p:cNvSpPr>
          <p:nvPr/>
        </p:nvSpPr>
        <p:spPr bwMode="auto">
          <a:xfrm>
            <a:off x="0" y="5172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1" name="Rectangle 137"/>
          <p:cNvSpPr>
            <a:spLocks noChangeArrowheads="1"/>
          </p:cNvSpPr>
          <p:nvPr/>
        </p:nvSpPr>
        <p:spPr bwMode="auto">
          <a:xfrm>
            <a:off x="0" y="5610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Rectangle 138"/>
          <p:cNvSpPr>
            <a:spLocks noChangeArrowheads="1"/>
          </p:cNvSpPr>
          <p:nvPr/>
        </p:nvSpPr>
        <p:spPr bwMode="auto">
          <a:xfrm>
            <a:off x="0" y="605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060" name="Rectangle 139"/>
          <p:cNvSpPr>
            <a:spLocks noChangeArrowheads="1"/>
          </p:cNvSpPr>
          <p:nvPr/>
        </p:nvSpPr>
        <p:spPr bwMode="auto">
          <a:xfrm>
            <a:off x="0" y="6486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1" name="Rectangle 140"/>
          <p:cNvSpPr>
            <a:spLocks noChangeArrowheads="1"/>
          </p:cNvSpPr>
          <p:nvPr/>
        </p:nvSpPr>
        <p:spPr bwMode="auto">
          <a:xfrm>
            <a:off x="0" y="700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2" name="Rectangle 141"/>
          <p:cNvSpPr>
            <a:spLocks noChangeArrowheads="1"/>
          </p:cNvSpPr>
          <p:nvPr/>
        </p:nvSpPr>
        <p:spPr bwMode="auto">
          <a:xfrm>
            <a:off x="0" y="7267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3" name="Rectangle 142"/>
          <p:cNvSpPr>
            <a:spLocks noChangeArrowheads="1"/>
          </p:cNvSpPr>
          <p:nvPr/>
        </p:nvSpPr>
        <p:spPr bwMode="auto">
          <a:xfrm>
            <a:off x="0" y="765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4" name="Rectangle 143"/>
          <p:cNvSpPr>
            <a:spLocks noChangeArrowheads="1"/>
          </p:cNvSpPr>
          <p:nvPr/>
        </p:nvSpPr>
        <p:spPr bwMode="auto">
          <a:xfrm>
            <a:off x="0" y="807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5" name="Rectangle 144"/>
          <p:cNvSpPr>
            <a:spLocks noChangeArrowheads="1"/>
          </p:cNvSpPr>
          <p:nvPr/>
        </p:nvSpPr>
        <p:spPr bwMode="auto">
          <a:xfrm>
            <a:off x="0" y="8343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6" name="Rectangle 145"/>
          <p:cNvSpPr>
            <a:spLocks noChangeArrowheads="1"/>
          </p:cNvSpPr>
          <p:nvPr/>
        </p:nvSpPr>
        <p:spPr bwMode="auto">
          <a:xfrm>
            <a:off x="0" y="891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7" name="Rectangle 146"/>
          <p:cNvSpPr>
            <a:spLocks noChangeArrowheads="1"/>
          </p:cNvSpPr>
          <p:nvPr/>
        </p:nvSpPr>
        <p:spPr bwMode="auto">
          <a:xfrm>
            <a:off x="0" y="946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068" name="Rectangle 147"/>
          <p:cNvSpPr>
            <a:spLocks noChangeArrowheads="1"/>
          </p:cNvSpPr>
          <p:nvPr/>
        </p:nvSpPr>
        <p:spPr bwMode="auto">
          <a:xfrm>
            <a:off x="0" y="1000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069" name="Rectangle 148"/>
          <p:cNvSpPr>
            <a:spLocks noChangeArrowheads="1"/>
          </p:cNvSpPr>
          <p:nvPr/>
        </p:nvSpPr>
        <p:spPr bwMode="auto">
          <a:xfrm>
            <a:off x="0" y="1043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0" name="Rectangle 149"/>
          <p:cNvSpPr>
            <a:spLocks noChangeArrowheads="1"/>
          </p:cNvSpPr>
          <p:nvPr/>
        </p:nvSpPr>
        <p:spPr bwMode="auto">
          <a:xfrm>
            <a:off x="0" y="10906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1" name="Rectangle 150"/>
          <p:cNvSpPr>
            <a:spLocks noChangeArrowheads="1"/>
          </p:cNvSpPr>
          <p:nvPr/>
        </p:nvSpPr>
        <p:spPr bwMode="auto">
          <a:xfrm>
            <a:off x="0" y="11239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Rectangle 151"/>
          <p:cNvSpPr>
            <a:spLocks noChangeArrowheads="1"/>
          </p:cNvSpPr>
          <p:nvPr/>
        </p:nvSpPr>
        <p:spPr bwMode="auto">
          <a:xfrm>
            <a:off x="0" y="11658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74" name="Straight Connector 1073"/>
          <p:cNvCxnSpPr/>
          <p:nvPr/>
        </p:nvCxnSpPr>
        <p:spPr>
          <a:xfrm>
            <a:off x="60074" y="1844824"/>
            <a:ext cx="897834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673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476" y="304200"/>
            <a:ext cx="8964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Внутреннее покрытие стен резервуара</a:t>
            </a:r>
          </a:p>
          <a:p>
            <a:r>
              <a:rPr lang="ru-RU" sz="2000" dirty="0">
                <a:solidFill>
                  <a:srgbClr val="FF6A13"/>
                </a:solidFill>
                <a:latin typeface="Arial" pitchFamily="34" charset="0"/>
              </a:rPr>
              <a:t>Резервуар деминерализованной воды, Китай</a:t>
            </a:r>
            <a:endParaRPr lang="en-GB" sz="20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6" name="Picture 9" descr="DSC0155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476" y="1282967"/>
            <a:ext cx="5489624" cy="437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SC0156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7049" y="1295295"/>
            <a:ext cx="2828807" cy="2176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DSC0156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978" y="3556089"/>
            <a:ext cx="2806878" cy="21051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23" name="Rounded Rectangle 22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25" name="Rectangle 24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0476" y="5322694"/>
            <a:ext cx="5372650" cy="33855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itchFamily="34" charset="0"/>
              </a:rPr>
              <a:t>Долговременная защита внутренних стен резервуара</a:t>
            </a:r>
            <a:endParaRPr lang="en-GB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27" name="Rounded Rectangle 26">
              <a:hlinkClick r:id="rId7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1" name="Rectangle 30">
            <a:hlinkClick r:id="rId9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08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103" y="3789040"/>
            <a:ext cx="3643857" cy="203529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P:\Marketing- PR\Literature\Artwork Files Internal\English\GP-High Temperature\Links\IMG_150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440" y="1358900"/>
            <a:ext cx="3683182" cy="2245262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\\belvmservice.belzona.co.uk\groups\Oil and Gas\Public\Solutions\Composites\Bonding\Case Studies Bonding\ConocoPhilips Bacton Nozzle Bonding\Completed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3234" y="1358900"/>
            <a:ext cx="3924886" cy="2290897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22" name="Rounded Rectangle 21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dirty="0">
                <a:solidFill>
                  <a:srgbClr val="FFFFFF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27" name="Rectangle 26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0887" y="260648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Технологические емкости</a:t>
            </a:r>
            <a:endParaRPr lang="en-GB" sz="3200" i="1" dirty="0">
              <a:solidFill>
                <a:srgbClr val="003865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60887" y="819538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6A13"/>
                </a:solidFill>
                <a:cs typeface="Arial" pitchFamily="34" charset="0"/>
              </a:rPr>
              <a:t>Защита от коррозии</a:t>
            </a:r>
            <a:endParaRPr lang="en-GB" sz="2000" dirty="0">
              <a:solidFill>
                <a:srgbClr val="FF6A13"/>
              </a:solidFill>
              <a:cs typeface="Arial" pitchFamily="34" charset="0"/>
            </a:endParaRPr>
          </a:p>
        </p:txBody>
      </p:sp>
      <p:pic>
        <p:nvPicPr>
          <p:cNvPr id="25" name="Picture 2" descr="mminenoka_4662_3.jpg (3072×2304)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0372" y="3789040"/>
            <a:ext cx="3897748" cy="203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48440" y="3089233"/>
            <a:ext cx="3663519" cy="523220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Отличная стойкость к химическим веществам и высоким температурам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4627628" y="3121804"/>
            <a:ext cx="3930492" cy="523220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Материалы не содержат растворителя и не требуют спец</a:t>
            </a:r>
            <a:r>
              <a:rPr lang="en-GB" sz="1400" dirty="0">
                <a:solidFill>
                  <a:srgbClr val="FFFFFF"/>
                </a:solidFill>
              </a:rPr>
              <a:t>.</a:t>
            </a:r>
            <a:r>
              <a:rPr lang="ru-RU" sz="1400" dirty="0">
                <a:solidFill>
                  <a:srgbClr val="FFFFFF"/>
                </a:solidFill>
              </a:rPr>
              <a:t> оборудования для нанесения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570237" y="5301119"/>
            <a:ext cx="3663519" cy="523220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Быстрое отверждение значительно снижает время простоя производства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644008" y="5525130"/>
            <a:ext cx="3914112" cy="307777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Легко производить инспекцию оборудования</a:t>
            </a:r>
            <a:endParaRPr lang="en-GB" sz="1400" dirty="0">
              <a:solidFill>
                <a:srgbClr val="FFFFFF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35" name="Rounded Rectangle 34">
              <a:hlinkClick r:id="rId8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8" name="Rectangle 37">
            <a:hlinkClick r:id="rId10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10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53" y="404664"/>
            <a:ext cx="8229600" cy="1143000"/>
          </a:xfrm>
        </p:spPr>
        <p:txBody>
          <a:bodyPr/>
          <a:lstStyle/>
          <a:p>
            <a:r>
              <a:rPr lang="ru-RU" sz="2800" dirty="0"/>
              <a:t>Защита </a:t>
            </a:r>
            <a:r>
              <a:rPr lang="ru-RU" sz="2800" dirty="0" err="1"/>
              <a:t>дисульфидного</a:t>
            </a:r>
            <a:r>
              <a:rPr lang="ru-RU" sz="2800" dirty="0"/>
              <a:t> барабана-сепаратора</a:t>
            </a:r>
            <a:br>
              <a:rPr lang="ru-RU" sz="2800" dirty="0"/>
            </a:br>
            <a:r>
              <a:rPr lang="ru-RU" sz="2000" kern="1200" dirty="0">
                <a:solidFill>
                  <a:srgbClr val="FF6A13"/>
                </a:solidFill>
                <a:latin typeface="+mn-lt"/>
                <a:ea typeface="+mn-ea"/>
                <a:cs typeface="Arial" pitchFamily="34" charset="0"/>
              </a:rPr>
              <a:t>НПЗ, Луизиана, США</a:t>
            </a:r>
            <a:endParaRPr lang="en-US" sz="2000" kern="1200" dirty="0">
              <a:solidFill>
                <a:srgbClr val="FF6A13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874" y="1402538"/>
            <a:ext cx="3816424" cy="34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402538"/>
            <a:ext cx="4222069" cy="34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7544" y="4869160"/>
            <a:ext cx="3816424" cy="1015663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595959"/>
                </a:solidFill>
                <a:cs typeface="Arial" pitchFamily="34" charset="0"/>
              </a:rPr>
              <a:t>Питтинговая коррозия на верхней части емкости появилась через 5 лет эксплуатации в результате химического воздействия</a:t>
            </a:r>
            <a:endParaRPr lang="en-GB" sz="1500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69298" y="4869160"/>
            <a:ext cx="4222069" cy="784830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595959"/>
                </a:solidFill>
                <a:cs typeface="Arial" pitchFamily="34" charset="0"/>
              </a:rPr>
              <a:t>Верхняя часть емкости защищена против коррозии с помощью </a:t>
            </a:r>
            <a:r>
              <a:rPr lang="en-GB" sz="1500" dirty="0">
                <a:solidFill>
                  <a:srgbClr val="595959"/>
                </a:solidFill>
                <a:cs typeface="Arial" pitchFamily="34" charset="0"/>
              </a:rPr>
              <a:t>Belzona 5891 (HT-Immersion Grade)</a:t>
            </a:r>
            <a:r>
              <a:rPr lang="ru-RU" sz="1500" dirty="0">
                <a:solidFill>
                  <a:srgbClr val="595959"/>
                </a:solidFill>
                <a:cs typeface="Arial" pitchFamily="34" charset="0"/>
              </a:rPr>
              <a:t> в течение 3 дней</a:t>
            </a:r>
            <a:endParaRPr lang="en-GB" sz="1500" dirty="0">
              <a:solidFill>
                <a:srgbClr val="595959"/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12" name="Rounded Rectangle 11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14" name="Rectangle 13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18" name="Rounded Rectangle 17">
              <a:hlinkClick r:id="rId6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54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048" y="332656"/>
            <a:ext cx="8964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3865"/>
                </a:solidFill>
                <a:cs typeface="Arial" pitchFamily="34" charset="0"/>
              </a:rPr>
              <a:t>Формирование поверхностей фланцев </a:t>
            </a:r>
            <a:r>
              <a:rPr lang="ru-RU" sz="2000" dirty="0">
                <a:solidFill>
                  <a:srgbClr val="FF6A13"/>
                </a:solidFill>
              </a:rPr>
              <a:t>Технология</a:t>
            </a:r>
            <a:endParaRPr lang="en-GB" sz="2000" dirty="0">
              <a:solidFill>
                <a:srgbClr val="FF6A13"/>
              </a:solidFill>
            </a:endParaRPr>
          </a:p>
        </p:txBody>
      </p:sp>
      <p:pic>
        <p:nvPicPr>
          <p:cNvPr id="3075" name="Picture 3" descr="\\BELVMSERVICE\Marketing User Folders\msilva\Desktop\before-flang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7141" y="1628801"/>
            <a:ext cx="288607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BELVMSERVICE\Marketing User Folders\msilva\Desktop\toothpas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756371"/>
            <a:ext cx="1849437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BELVMSERVICE\Marketing User Folders\msilva\Desktop\completed-flangefac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7140" y="1628800"/>
            <a:ext cx="288607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BELVMSERVICE\Marketing User Folders\msilva\Desktop\front-flang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411" y="2712243"/>
            <a:ext cx="2070945" cy="280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17" name="Rounded Rectangle 16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>
                <a:solidFill>
                  <a:srgbClr val="FFFFFF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24" name="Rectangle 23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Garamond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19" name="Rounded Rectangle 18">
              <a:hlinkClick r:id="rId8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2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27657 -0.152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9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57 -0.15209 L 0.00868 -0.005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Oil and Gas\Public\Solutions\coatings\Internal\Flange face\Case Studies Flange forming\MVC-027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5622" y="1320512"/>
            <a:ext cx="5618546" cy="421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G:\Oil and Gas\Public\Solutions\coatings\Internal\Flange face\Case Studies Flange forming\DSCN015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6179" y="1388184"/>
            <a:ext cx="2968352" cy="21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Oil and Gas\Public\Solutions\coatings\Internal\Flange face\Case Studies Flange forming\DSC0070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7799" y="3620163"/>
            <a:ext cx="2952329" cy="186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32048" y="5482098"/>
            <a:ext cx="77447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595959"/>
                </a:solidFill>
                <a:cs typeface="Arial" pitchFamily="34" charset="0"/>
              </a:rPr>
              <a:t>Формирование поверхностей фланцев для предотвращения коррозии и течей</a:t>
            </a:r>
            <a:endParaRPr lang="en-US" sz="1500" dirty="0">
              <a:solidFill>
                <a:srgbClr val="595959"/>
              </a:solidFill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25" name="Rounded Rectangle 24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>
                <a:solidFill>
                  <a:srgbClr val="FFFFFF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27" name="Rectangle 26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048" y="332656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3865"/>
                </a:solidFill>
                <a:cs typeface="Arial" pitchFamily="34" charset="0"/>
              </a:rPr>
              <a:t>Защита фланцев от коррозии</a:t>
            </a:r>
            <a:endParaRPr lang="en-GB" sz="3200" dirty="0">
              <a:solidFill>
                <a:srgbClr val="003865"/>
              </a:solidFill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17" name="Rounded Rectangle 16">
              <a:hlinkClick r:id="rId7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731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hia.belzona.com/images/VOLXVIIINO41PIC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56257"/>
            <a:ext cx="316835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hia.belzona.com/images/VOLXVIIINO41PIC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51884"/>
            <a:ext cx="302433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Degasser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24689" y="1916832"/>
            <a:ext cx="2448273" cy="186535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</p:pic>
      <p:pic>
        <p:nvPicPr>
          <p:cNvPr id="7" name="Picture 6" descr="IMG_1198_resiz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277" y="4103163"/>
            <a:ext cx="2424906" cy="1885925"/>
          </a:xfrm>
          <a:prstGeom prst="rect">
            <a:avLst/>
          </a:prstGeom>
          <a:ln w="28575">
            <a:solidFill>
              <a:schemeClr val="bg1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32048" y="320928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3865"/>
                </a:solidFill>
                <a:cs typeface="Arial" pitchFamily="34" charset="0"/>
              </a:rPr>
              <a:t>Формирование фланцевых поверхностей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876151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6A13"/>
                </a:solidFill>
              </a:rPr>
              <a:t>Нефтяная компания, Великобритания, 2003 г. </a:t>
            </a:r>
            <a:endParaRPr lang="en-GB" sz="2800" dirty="0">
              <a:solidFill>
                <a:srgbClr val="003865"/>
              </a:solidFill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012160" y="1951725"/>
            <a:ext cx="23762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595959"/>
                </a:solidFill>
                <a:cs typeface="Arial" pitchFamily="34" charset="0"/>
              </a:rPr>
              <a:t>Ремонт 10 фланцев</a:t>
            </a:r>
            <a:r>
              <a:rPr lang="en-GB" sz="1500" dirty="0">
                <a:solidFill>
                  <a:srgbClr val="595959"/>
                </a:solidFill>
                <a:cs typeface="Arial" pitchFamily="34" charset="0"/>
              </a:rPr>
              <a:t>, </a:t>
            </a:r>
            <a:r>
              <a:rPr lang="ru-RU" sz="1500" dirty="0">
                <a:solidFill>
                  <a:srgbClr val="595959"/>
                </a:solidFill>
                <a:cs typeface="Arial" pitchFamily="34" charset="0"/>
              </a:rPr>
              <a:t>поврежденных в результате сильной коррозии, методом формирования поверхности с помощью </a:t>
            </a:r>
            <a:r>
              <a:rPr lang="en-GB" sz="1500" dirty="0">
                <a:solidFill>
                  <a:srgbClr val="595959"/>
                </a:solidFill>
                <a:cs typeface="Arial" pitchFamily="34" charset="0"/>
              </a:rPr>
              <a:t>Belzona 1111</a:t>
            </a:r>
            <a:r>
              <a:rPr lang="ru-RU" sz="1500" dirty="0">
                <a:solidFill>
                  <a:srgbClr val="595959"/>
                </a:solidFill>
                <a:cs typeface="Arial" pitchFamily="34" charset="0"/>
              </a:rPr>
              <a:t> </a:t>
            </a:r>
            <a:r>
              <a:rPr lang="en-GB" sz="1500" dirty="0">
                <a:solidFill>
                  <a:srgbClr val="595959"/>
                </a:solidFill>
                <a:cs typeface="Arial" pitchFamily="34" charset="0"/>
              </a:rPr>
              <a:t>(Super Metal)</a:t>
            </a:r>
            <a:endParaRPr lang="en-US" sz="1500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3208720"/>
            <a:ext cx="2829429" cy="307777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Коррозия поверхности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67544" y="5504347"/>
            <a:ext cx="2800922" cy="307777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Завершенная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2099397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\\BELVMSERVICE\Marketing User Folders\msilva\Desktop\full-flange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697"/>
          <a:stretch/>
        </p:blipFill>
        <p:spPr bwMode="auto">
          <a:xfrm>
            <a:off x="4698268" y="1632248"/>
            <a:ext cx="3747232" cy="25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20570345">
            <a:off x="5137709" y="2574059"/>
            <a:ext cx="383848" cy="808332"/>
          </a:xfrm>
          <a:prstGeom prst="ellipse">
            <a:avLst/>
          </a:prstGeom>
          <a:noFill/>
          <a:ln w="127000">
            <a:solidFill>
              <a:srgbClr val="1D9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4099" name="Picture 3" descr="\\BELVMSERVICE\Marketing User Folders\msilva\Desktop\inner-coatin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417513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BELVMSERVICE\Marketing User Folders\msilva\Desktop\nozzle-inser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3139331"/>
            <a:ext cx="3243263" cy="15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BELVMSERVICE\Marketing User Folders\msilva\Desktop\coatin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830" y="3140968"/>
            <a:ext cx="3103563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BELVMSERVICE\Marketing User Folders\msilva\Desktop\cutoff-flang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684587" cy="25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698268" y="1632248"/>
            <a:ext cx="3747232" cy="2547937"/>
            <a:chOff x="3153386" y="4337894"/>
            <a:chExt cx="3747232" cy="2547937"/>
          </a:xfrm>
        </p:grpSpPr>
        <p:pic>
          <p:nvPicPr>
            <p:cNvPr id="16" name="Picture 3" descr="\\BELVMSERVICE\Marketing User Folders\msilva\Desktop\full-flange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-1697"/>
            <a:stretch/>
          </p:blipFill>
          <p:spPr bwMode="auto">
            <a:xfrm>
              <a:off x="3153386" y="4337894"/>
              <a:ext cx="3747232" cy="2547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18"/>
            <p:cNvSpPr/>
            <p:nvPr/>
          </p:nvSpPr>
          <p:spPr>
            <a:xfrm rot="20570345">
              <a:off x="3604031" y="5279701"/>
              <a:ext cx="383848" cy="808332"/>
            </a:xfrm>
            <a:prstGeom prst="ellipse">
              <a:avLst/>
            </a:prstGeom>
            <a:noFill/>
            <a:ln w="127000">
              <a:solidFill>
                <a:srgbClr val="1D9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1" name="Picture 3" descr="\\BELVMSERVICE\Marketing User Folders\msilva\Desktop\inner-coating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388" y="5332179"/>
              <a:ext cx="417513" cy="682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31" name="Rounded Rectangle 30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>
                <a:solidFill>
                  <a:srgbClr val="FFFFFF"/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33" name="Rectangle 32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2048" y="332656"/>
            <a:ext cx="8964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3865"/>
                </a:solidFill>
                <a:cs typeface="Arial" pitchFamily="34" charset="0"/>
              </a:rPr>
              <a:t>Втулка патрубка </a:t>
            </a:r>
          </a:p>
          <a:p>
            <a:r>
              <a:rPr lang="ru-RU" sz="2000" dirty="0">
                <a:solidFill>
                  <a:srgbClr val="FF6A13"/>
                </a:solidFill>
              </a:rPr>
              <a:t>Технология</a:t>
            </a:r>
            <a:endParaRPr lang="en-GB" sz="2000" dirty="0">
              <a:solidFill>
                <a:srgbClr val="FF6A13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27" name="Rounded Rectangle 26">
              <a:hlinkClick r:id="rId9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0" name="Rectangle 29">
            <a:hlinkClick r:id="rId11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0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49202 -0.20787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1" y="-103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48073 -0.20717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8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586" y="5487577"/>
            <a:ext cx="90264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</a:rPr>
              <a:t>Втулка </a:t>
            </a:r>
            <a:r>
              <a:rPr lang="en-GB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</a:rPr>
              <a:t>Belzona</a:t>
            </a:r>
            <a:r>
              <a:rPr lang="ru-RU" sz="150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</a:rPr>
              <a:t> прикрепляется внутрь патрубка для защиты от эрозии и коррозии</a:t>
            </a:r>
            <a:endParaRPr lang="en-GB" sz="1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mminenoka_4662_3.jpg (3072×2304)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336081"/>
            <a:ext cx="5040560" cy="415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belvmservice.belzona.co.uk\groups\Oil and Gas\Public\Solutions\coatings\Internal\Nozzle inserts\Case Studies Nozzle inserts\Alba Photos 03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776251" y="1378606"/>
            <a:ext cx="2471363" cy="2033223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SDC1085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6251" y="3542701"/>
            <a:ext cx="2471363" cy="19448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21" name="Rounded Rectangle 20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23" name="Rectangle 22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8553603" y="51342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 bwMode="auto">
          <a:xfrm>
            <a:off x="8540020" y="54868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586" y="155818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Защита патрубка от эрозии и коррозии с помощью холодного приклеивания втулки</a:t>
            </a:r>
            <a:endParaRPr lang="en-GB" sz="3200" dirty="0">
              <a:solidFill>
                <a:srgbClr val="003865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53603" y="652764"/>
            <a:ext cx="475473" cy="458949"/>
            <a:chOff x="179512" y="6021965"/>
            <a:chExt cx="475473" cy="458949"/>
          </a:xfrm>
        </p:grpSpPr>
        <p:sp>
          <p:nvSpPr>
            <p:cNvPr id="17" name="Rounded Rectangle 16">
              <a:hlinkClick r:id="rId8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 bwMode="auto">
          <a:xfrm>
            <a:off x="8567186" y="568247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8" name="Rectangle 27">
            <a:hlinkClick r:id="rId7" action="ppaction://hlinksldjump"/>
          </p:cNvPr>
          <p:cNvSpPr/>
          <p:nvPr/>
        </p:nvSpPr>
        <p:spPr bwMode="auto">
          <a:xfrm>
            <a:off x="8553603" y="603507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31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Ремонт патрубка </a:t>
            </a:r>
            <a:br>
              <a:rPr lang="ru-RU" dirty="0"/>
            </a:br>
            <a:r>
              <a:rPr lang="ru-RU" sz="2000" kern="1200" dirty="0">
                <a:solidFill>
                  <a:srgbClr val="FF6A13"/>
                </a:solidFill>
                <a:latin typeface="+mn-lt"/>
                <a:ea typeface="+mn-ea"/>
                <a:cs typeface="+mn-cs"/>
              </a:rPr>
              <a:t>Северное море, 2005</a:t>
            </a:r>
            <a:endParaRPr lang="en-US" sz="2000" kern="1200" dirty="0">
              <a:solidFill>
                <a:srgbClr val="FF6A13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khia.belzona.com/images/nyates_6439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48" y="1436848"/>
            <a:ext cx="3240359" cy="21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48" y="3666404"/>
            <a:ext cx="3240359" cy="21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1417044"/>
            <a:ext cx="4536504" cy="437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8848" y="3281897"/>
            <a:ext cx="3240359" cy="307777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Типичное повреждение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8849" y="5484420"/>
            <a:ext cx="3222356" cy="307777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Втулка из </a:t>
            </a:r>
            <a:r>
              <a:rPr lang="en-GB" sz="1400" dirty="0">
                <a:solidFill>
                  <a:srgbClr val="FFFFFF"/>
                </a:solidFill>
              </a:rPr>
              <a:t>Belzona 1111 (Super Metal)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50438" y="5489428"/>
            <a:ext cx="4537986" cy="307777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Завершенный ремонт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15" name="Rounded Rectangle 14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17" name="Rectangle 16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21" name="Rounded Rectangle 20">
              <a:hlinkClick r:id="rId7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23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15" name="Rounded Rectangle 14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17" name="Rectangle 16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27584" y="5013176"/>
            <a:ext cx="7968272" cy="1440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76552" y="1628800"/>
            <a:ext cx="4773264" cy="1667768"/>
            <a:chOff x="465808" y="3171180"/>
            <a:chExt cx="4773264" cy="1667768"/>
          </a:xfrm>
        </p:grpSpPr>
        <p:sp>
          <p:nvSpPr>
            <p:cNvPr id="19" name="Rectangle 18"/>
            <p:cNvSpPr/>
            <p:nvPr/>
          </p:nvSpPr>
          <p:spPr bwMode="auto">
            <a:xfrm>
              <a:off x="465808" y="4581128"/>
              <a:ext cx="4773264" cy="2578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 rot="16200000">
              <a:off x="1986634" y="3757786"/>
              <a:ext cx="1409948" cy="23673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2320752" y="4941168"/>
            <a:ext cx="477152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276552" y="3296568"/>
            <a:ext cx="477152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320752" y="4806776"/>
            <a:ext cx="4771528" cy="206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71148" y="1305635"/>
            <a:ext cx="429116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Можно сравнить с 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Композитным сэндвичем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502276" y="5266075"/>
            <a:ext cx="37634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Пример</a:t>
            </a:r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ремонт резервуара методом крепления пластин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520551" y="404664"/>
            <a:ext cx="6679573" cy="28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accent1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ru-RU" sz="3200" kern="0" dirty="0">
                <a:solidFill>
                  <a:srgbClr val="003865"/>
                </a:solidFill>
                <a:latin typeface="Arial"/>
              </a:rPr>
              <a:t>Холодное крепление пластин</a:t>
            </a:r>
            <a:endParaRPr lang="en-US" sz="3200" kern="0" dirty="0">
              <a:solidFill>
                <a:srgbClr val="003865"/>
              </a:solidFill>
              <a:latin typeface="Arial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20552" y="819538"/>
            <a:ext cx="5635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6A13"/>
                </a:solidFill>
                <a:latin typeface="Arial" pitchFamily="34" charset="0"/>
                <a:cs typeface="Arial" pitchFamily="34" charset="0"/>
              </a:rPr>
              <a:t>С помощью пастообразного материала</a:t>
            </a:r>
            <a:endParaRPr lang="en-GB" sz="2000" dirty="0">
              <a:solidFill>
                <a:srgbClr val="FF6A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151660" y="4806776"/>
            <a:ext cx="250600" cy="20356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103300" y="4806776"/>
            <a:ext cx="193650" cy="237592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31" name="Rounded Rectangle 30">
              <a:hlinkClick r:id="rId4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4" name="Rectangle 33">
            <a:hlinkClick r:id="rId6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57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0.00382 0.2136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067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0365 0.2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1" grpId="1" animBg="1"/>
      <p:bldP spid="22" grpId="0" animBg="1"/>
      <p:bldP spid="26" grpId="0" animBg="1"/>
      <p:bldP spid="26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47192" y="274638"/>
            <a:ext cx="8795340" cy="59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accent1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ru-RU" sz="2600" kern="0" dirty="0">
                <a:solidFill>
                  <a:srgbClr val="003865"/>
                </a:solidFill>
                <a:latin typeface="Arial"/>
              </a:rPr>
              <a:t>Международная компания </a:t>
            </a:r>
            <a:r>
              <a:rPr lang="en-GB" sz="2600" kern="0" dirty="0">
                <a:solidFill>
                  <a:srgbClr val="003865"/>
                </a:solidFill>
                <a:latin typeface="Arial"/>
              </a:rPr>
              <a:t>–</a:t>
            </a:r>
            <a:r>
              <a:rPr lang="ru-RU" sz="2600" kern="0" dirty="0">
                <a:solidFill>
                  <a:srgbClr val="003865"/>
                </a:solidFill>
                <a:latin typeface="Arial"/>
              </a:rPr>
              <a:t> местное</a:t>
            </a:r>
            <a:r>
              <a:rPr lang="en-GB" sz="2600" kern="0" dirty="0">
                <a:solidFill>
                  <a:srgbClr val="003865"/>
                </a:solidFill>
                <a:latin typeface="Arial"/>
              </a:rPr>
              <a:t> </a:t>
            </a:r>
            <a:r>
              <a:rPr lang="ru-RU" sz="2600" kern="0" dirty="0">
                <a:solidFill>
                  <a:srgbClr val="003865"/>
                </a:solidFill>
                <a:latin typeface="Arial"/>
              </a:rPr>
              <a:t>обслуживание</a:t>
            </a:r>
            <a:endParaRPr lang="en-US" sz="2600" kern="0" dirty="0">
              <a:solidFill>
                <a:srgbClr val="003865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529189" y="1642864"/>
            <a:ext cx="7571203" cy="42344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11462" y="872046"/>
            <a:ext cx="8424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6A13"/>
                </a:solidFill>
                <a:latin typeface="Arial" pitchFamily="34" charset="0"/>
              </a:rPr>
              <a:t>Более</a:t>
            </a:r>
            <a:r>
              <a:rPr lang="en-US" sz="2000" dirty="0">
                <a:solidFill>
                  <a:srgbClr val="FF6A13"/>
                </a:solidFill>
                <a:latin typeface="Arial" pitchFamily="34" charset="0"/>
              </a:rPr>
              <a:t> 140 </a:t>
            </a:r>
            <a:r>
              <a:rPr lang="ru-RU" sz="2000" dirty="0">
                <a:solidFill>
                  <a:srgbClr val="FF6A13"/>
                </a:solidFill>
                <a:latin typeface="Arial" pitchFamily="34" charset="0"/>
              </a:rPr>
              <a:t>Дистрибьюторов в </a:t>
            </a:r>
            <a:r>
              <a:rPr lang="en-US" sz="2000" dirty="0">
                <a:solidFill>
                  <a:srgbClr val="FF6A13"/>
                </a:solidFill>
                <a:latin typeface="Arial" pitchFamily="34" charset="0"/>
              </a:rPr>
              <a:t>120 </a:t>
            </a:r>
            <a:r>
              <a:rPr lang="ru-RU" sz="2000" dirty="0">
                <a:solidFill>
                  <a:srgbClr val="FF6A13"/>
                </a:solidFill>
                <a:latin typeface="Arial" pitchFamily="34" charset="0"/>
              </a:rPr>
              <a:t>странах</a:t>
            </a:r>
            <a:endParaRPr lang="en-US" sz="2000" dirty="0">
              <a:solidFill>
                <a:srgbClr val="FF6A13"/>
              </a:solidFill>
              <a:latin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2545413" y="5340709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/>
          <p:cNvSpPr/>
          <p:nvPr/>
        </p:nvSpPr>
        <p:spPr>
          <a:xfrm flipV="1">
            <a:off x="2709397" y="5394077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 flipV="1">
            <a:off x="2761437" y="5315272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/>
          <p:cNvSpPr/>
          <p:nvPr/>
        </p:nvSpPr>
        <p:spPr>
          <a:xfrm flipV="1">
            <a:off x="3193484" y="4609091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 flipV="1">
            <a:off x="2570841" y="4811216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 flipV="1">
            <a:off x="2658756" y="4117425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 flipV="1">
            <a:off x="2427686" y="4523184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 flipV="1">
            <a:off x="2591132" y="5171256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/>
          <p:cNvSpPr/>
          <p:nvPr/>
        </p:nvSpPr>
        <p:spPr>
          <a:xfrm flipV="1">
            <a:off x="2545413" y="4117425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 flipV="1">
            <a:off x="2363456" y="4122737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/>
          <p:cNvSpPr/>
          <p:nvPr/>
        </p:nvSpPr>
        <p:spPr>
          <a:xfrm flipV="1">
            <a:off x="2843515" y="4235152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/>
          <p:cNvSpPr/>
          <p:nvPr/>
        </p:nvSpPr>
        <p:spPr>
          <a:xfrm flipV="1">
            <a:off x="2249157" y="3981503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 flipV="1">
            <a:off x="2185373" y="3981503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 flipV="1">
            <a:off x="2272017" y="3947120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/>
          <p:cNvSpPr/>
          <p:nvPr/>
        </p:nvSpPr>
        <p:spPr>
          <a:xfrm flipV="1">
            <a:off x="2272018" y="4045417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/>
          <p:cNvSpPr/>
          <p:nvPr/>
        </p:nvSpPr>
        <p:spPr>
          <a:xfrm flipV="1">
            <a:off x="2317737" y="4103027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/>
          <p:cNvSpPr/>
          <p:nvPr/>
        </p:nvSpPr>
        <p:spPr>
          <a:xfrm flipV="1">
            <a:off x="2401557" y="4133903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/>
          <p:cNvSpPr/>
          <p:nvPr/>
        </p:nvSpPr>
        <p:spPr>
          <a:xfrm flipV="1">
            <a:off x="2075281" y="3517853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/>
          <p:cNvSpPr/>
          <p:nvPr/>
        </p:nvSpPr>
        <p:spPr>
          <a:xfrm flipV="1">
            <a:off x="1825333" y="3755604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/>
          <p:cNvSpPr/>
          <p:nvPr/>
        </p:nvSpPr>
        <p:spPr>
          <a:xfrm flipV="1">
            <a:off x="1971809" y="3843822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/>
          <p:cNvSpPr/>
          <p:nvPr/>
        </p:nvSpPr>
        <p:spPr>
          <a:xfrm flipV="1">
            <a:off x="2173784" y="3765940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/>
          <p:cNvSpPr/>
          <p:nvPr/>
        </p:nvSpPr>
        <p:spPr>
          <a:xfrm flipV="1">
            <a:off x="2026467" y="3523401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/>
          <p:cNvSpPr/>
          <p:nvPr/>
        </p:nvSpPr>
        <p:spPr>
          <a:xfrm flipV="1">
            <a:off x="1753325" y="3614984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/>
          <p:cNvSpPr/>
          <p:nvPr/>
        </p:nvSpPr>
        <p:spPr>
          <a:xfrm flipV="1">
            <a:off x="1969349" y="3901256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/>
          <p:cNvSpPr/>
          <p:nvPr/>
        </p:nvSpPr>
        <p:spPr>
          <a:xfrm flipV="1">
            <a:off x="2117905" y="3932375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/>
          <p:cNvSpPr/>
          <p:nvPr/>
        </p:nvSpPr>
        <p:spPr>
          <a:xfrm flipV="1">
            <a:off x="1974268" y="3516814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/>
          <p:cNvSpPr/>
          <p:nvPr/>
        </p:nvSpPr>
        <p:spPr>
          <a:xfrm flipV="1">
            <a:off x="1912676" y="3782914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/>
          <p:cNvSpPr/>
          <p:nvPr/>
        </p:nvSpPr>
        <p:spPr>
          <a:xfrm flipV="1">
            <a:off x="2121000" y="3842458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al 36"/>
          <p:cNvSpPr/>
          <p:nvPr/>
        </p:nvSpPr>
        <p:spPr>
          <a:xfrm flipV="1">
            <a:off x="2072186" y="3878652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val 37"/>
          <p:cNvSpPr/>
          <p:nvPr/>
        </p:nvSpPr>
        <p:spPr>
          <a:xfrm flipV="1">
            <a:off x="1981254" y="3569120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 38"/>
          <p:cNvSpPr/>
          <p:nvPr/>
        </p:nvSpPr>
        <p:spPr>
          <a:xfrm flipV="1">
            <a:off x="1958395" y="3660703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/>
          <p:cNvSpPr/>
          <p:nvPr/>
        </p:nvSpPr>
        <p:spPr>
          <a:xfrm flipV="1">
            <a:off x="2171959" y="3905963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Oval 40"/>
          <p:cNvSpPr/>
          <p:nvPr/>
        </p:nvSpPr>
        <p:spPr>
          <a:xfrm flipV="1">
            <a:off x="2185372" y="3837384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al 41"/>
          <p:cNvSpPr/>
          <p:nvPr/>
        </p:nvSpPr>
        <p:spPr>
          <a:xfrm flipV="1">
            <a:off x="1969860" y="3465923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Oval 42"/>
          <p:cNvSpPr/>
          <p:nvPr/>
        </p:nvSpPr>
        <p:spPr>
          <a:xfrm flipV="1">
            <a:off x="1917661" y="3467245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Oval 43"/>
          <p:cNvSpPr/>
          <p:nvPr/>
        </p:nvSpPr>
        <p:spPr>
          <a:xfrm flipV="1">
            <a:off x="1924647" y="3519551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Oval 49"/>
          <p:cNvSpPr/>
          <p:nvPr/>
        </p:nvSpPr>
        <p:spPr>
          <a:xfrm flipV="1">
            <a:off x="2072186" y="3463742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al 50"/>
          <p:cNvSpPr/>
          <p:nvPr/>
        </p:nvSpPr>
        <p:spPr>
          <a:xfrm flipV="1">
            <a:off x="2067778" y="3412851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 51"/>
          <p:cNvSpPr/>
          <p:nvPr/>
        </p:nvSpPr>
        <p:spPr>
          <a:xfrm flipV="1">
            <a:off x="2015579" y="3414173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 52"/>
          <p:cNvSpPr/>
          <p:nvPr/>
        </p:nvSpPr>
        <p:spPr>
          <a:xfrm flipV="1">
            <a:off x="2022565" y="3466479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 53"/>
          <p:cNvSpPr/>
          <p:nvPr/>
        </p:nvSpPr>
        <p:spPr>
          <a:xfrm flipV="1">
            <a:off x="2177470" y="3496199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al 54"/>
          <p:cNvSpPr/>
          <p:nvPr/>
        </p:nvSpPr>
        <p:spPr>
          <a:xfrm flipV="1">
            <a:off x="2173062" y="3445308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al 55"/>
          <p:cNvSpPr/>
          <p:nvPr/>
        </p:nvSpPr>
        <p:spPr>
          <a:xfrm flipV="1">
            <a:off x="2120863" y="3446630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Oval 56"/>
          <p:cNvSpPr/>
          <p:nvPr/>
        </p:nvSpPr>
        <p:spPr>
          <a:xfrm flipV="1">
            <a:off x="2127849" y="3498936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Oval 57"/>
          <p:cNvSpPr/>
          <p:nvPr/>
        </p:nvSpPr>
        <p:spPr>
          <a:xfrm flipV="1">
            <a:off x="2292020" y="3490168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Oval 58"/>
          <p:cNvSpPr/>
          <p:nvPr/>
        </p:nvSpPr>
        <p:spPr>
          <a:xfrm flipV="1">
            <a:off x="2287612" y="3439277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Oval 59"/>
          <p:cNvSpPr/>
          <p:nvPr/>
        </p:nvSpPr>
        <p:spPr>
          <a:xfrm flipV="1">
            <a:off x="2235413" y="3440599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Oval 60"/>
          <p:cNvSpPr/>
          <p:nvPr/>
        </p:nvSpPr>
        <p:spPr>
          <a:xfrm flipV="1">
            <a:off x="2242399" y="3492905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Oval 61"/>
          <p:cNvSpPr/>
          <p:nvPr/>
        </p:nvSpPr>
        <p:spPr>
          <a:xfrm flipV="1">
            <a:off x="1511012" y="3323997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Oval 62"/>
          <p:cNvSpPr/>
          <p:nvPr/>
        </p:nvSpPr>
        <p:spPr>
          <a:xfrm flipV="1">
            <a:off x="1535180" y="3380934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Oval 63"/>
          <p:cNvSpPr/>
          <p:nvPr/>
        </p:nvSpPr>
        <p:spPr>
          <a:xfrm flipV="1">
            <a:off x="2379126" y="3403794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Oval 64"/>
          <p:cNvSpPr/>
          <p:nvPr/>
        </p:nvSpPr>
        <p:spPr>
          <a:xfrm flipV="1">
            <a:off x="1465293" y="3011016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Oval 65"/>
          <p:cNvSpPr/>
          <p:nvPr/>
        </p:nvSpPr>
        <p:spPr>
          <a:xfrm flipV="1">
            <a:off x="2394207" y="3322633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Oval 66"/>
          <p:cNvSpPr/>
          <p:nvPr/>
        </p:nvSpPr>
        <p:spPr>
          <a:xfrm flipV="1">
            <a:off x="2363456" y="3253288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Oval 67"/>
          <p:cNvSpPr/>
          <p:nvPr/>
        </p:nvSpPr>
        <p:spPr>
          <a:xfrm flipV="1">
            <a:off x="1599918" y="3448428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Oval 68"/>
          <p:cNvSpPr/>
          <p:nvPr/>
        </p:nvSpPr>
        <p:spPr>
          <a:xfrm flipV="1">
            <a:off x="1669805" y="3498936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Oval 69"/>
          <p:cNvSpPr/>
          <p:nvPr/>
        </p:nvSpPr>
        <p:spPr>
          <a:xfrm flipV="1">
            <a:off x="2255266" y="2794992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Oval 70"/>
          <p:cNvSpPr/>
          <p:nvPr/>
        </p:nvSpPr>
        <p:spPr>
          <a:xfrm flipV="1">
            <a:off x="2478162" y="2506960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Oval 76"/>
          <p:cNvSpPr/>
          <p:nvPr/>
        </p:nvSpPr>
        <p:spPr>
          <a:xfrm flipV="1">
            <a:off x="3723830" y="3947584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Oval 78"/>
          <p:cNvSpPr/>
          <p:nvPr/>
        </p:nvSpPr>
        <p:spPr>
          <a:xfrm flipV="1">
            <a:off x="4129589" y="4091136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0" name="Oval 79"/>
          <p:cNvSpPr/>
          <p:nvPr/>
        </p:nvSpPr>
        <p:spPr>
          <a:xfrm flipV="1">
            <a:off x="3913565" y="4163144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Oval 80"/>
          <p:cNvSpPr/>
          <p:nvPr/>
        </p:nvSpPr>
        <p:spPr>
          <a:xfrm flipV="1">
            <a:off x="4687141" y="3541361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2" name="Oval 81"/>
          <p:cNvSpPr/>
          <p:nvPr/>
        </p:nvSpPr>
        <p:spPr>
          <a:xfrm flipV="1">
            <a:off x="4777661" y="4496413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Oval 82"/>
          <p:cNvSpPr/>
          <p:nvPr/>
        </p:nvSpPr>
        <p:spPr>
          <a:xfrm flipV="1">
            <a:off x="4370765" y="4644541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Oval 83"/>
          <p:cNvSpPr/>
          <p:nvPr/>
        </p:nvSpPr>
        <p:spPr>
          <a:xfrm flipV="1">
            <a:off x="5065693" y="4786683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Oval 84"/>
          <p:cNvSpPr/>
          <p:nvPr/>
        </p:nvSpPr>
        <p:spPr>
          <a:xfrm flipV="1">
            <a:off x="4655636" y="4690260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Oval 85"/>
          <p:cNvSpPr/>
          <p:nvPr/>
        </p:nvSpPr>
        <p:spPr>
          <a:xfrm flipV="1">
            <a:off x="4623930" y="5075633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Oval 86"/>
          <p:cNvSpPr/>
          <p:nvPr/>
        </p:nvSpPr>
        <p:spPr>
          <a:xfrm flipV="1">
            <a:off x="5019974" y="3469353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8" name="Oval 87"/>
          <p:cNvSpPr/>
          <p:nvPr/>
        </p:nvSpPr>
        <p:spPr>
          <a:xfrm flipV="1">
            <a:off x="5019973" y="3572321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9" name="Oval 88"/>
          <p:cNvSpPr/>
          <p:nvPr/>
        </p:nvSpPr>
        <p:spPr>
          <a:xfrm flipV="1">
            <a:off x="5353725" y="3587080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Oval 89"/>
          <p:cNvSpPr/>
          <p:nvPr/>
        </p:nvSpPr>
        <p:spPr>
          <a:xfrm flipV="1">
            <a:off x="5163990" y="3541361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Oval 90"/>
          <p:cNvSpPr/>
          <p:nvPr/>
        </p:nvSpPr>
        <p:spPr>
          <a:xfrm flipV="1">
            <a:off x="5235998" y="3613369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2" name="Oval 91"/>
          <p:cNvSpPr/>
          <p:nvPr/>
        </p:nvSpPr>
        <p:spPr>
          <a:xfrm flipV="1">
            <a:off x="4849669" y="3325337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Oval 92"/>
          <p:cNvSpPr/>
          <p:nvPr/>
        </p:nvSpPr>
        <p:spPr>
          <a:xfrm flipV="1">
            <a:off x="5040187" y="3662701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Oval 93"/>
          <p:cNvSpPr/>
          <p:nvPr/>
        </p:nvSpPr>
        <p:spPr>
          <a:xfrm flipV="1">
            <a:off x="5087175" y="3514734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Oval 94"/>
          <p:cNvSpPr/>
          <p:nvPr/>
        </p:nvSpPr>
        <p:spPr>
          <a:xfrm flipV="1">
            <a:off x="5156925" y="3728995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6" name="Oval 95"/>
          <p:cNvSpPr/>
          <p:nvPr/>
        </p:nvSpPr>
        <p:spPr>
          <a:xfrm flipV="1">
            <a:off x="4844862" y="3434240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Oval 104"/>
          <p:cNvSpPr/>
          <p:nvPr/>
        </p:nvSpPr>
        <p:spPr>
          <a:xfrm flipV="1">
            <a:off x="5702702" y="4022557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Oval 105"/>
          <p:cNvSpPr/>
          <p:nvPr/>
        </p:nvSpPr>
        <p:spPr>
          <a:xfrm flipV="1">
            <a:off x="5929789" y="3706135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Oval 106"/>
          <p:cNvSpPr/>
          <p:nvPr/>
        </p:nvSpPr>
        <p:spPr>
          <a:xfrm flipV="1">
            <a:off x="6217821" y="3832933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9" name="Oval 108"/>
          <p:cNvSpPr/>
          <p:nvPr/>
        </p:nvSpPr>
        <p:spPr>
          <a:xfrm flipV="1">
            <a:off x="6145813" y="3389991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1" name="Oval 110"/>
          <p:cNvSpPr/>
          <p:nvPr/>
        </p:nvSpPr>
        <p:spPr>
          <a:xfrm flipV="1">
            <a:off x="6219323" y="4379168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Oval 111"/>
          <p:cNvSpPr/>
          <p:nvPr/>
        </p:nvSpPr>
        <p:spPr>
          <a:xfrm flipV="1">
            <a:off x="6468245" y="4355106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3" name="Oval 112"/>
          <p:cNvSpPr/>
          <p:nvPr/>
        </p:nvSpPr>
        <p:spPr>
          <a:xfrm flipV="1">
            <a:off x="6865893" y="3068297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4" name="Oval 113"/>
          <p:cNvSpPr/>
          <p:nvPr/>
        </p:nvSpPr>
        <p:spPr>
          <a:xfrm flipV="1">
            <a:off x="6920193" y="3022578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5" name="Oval 114"/>
          <p:cNvSpPr/>
          <p:nvPr/>
        </p:nvSpPr>
        <p:spPr>
          <a:xfrm flipV="1">
            <a:off x="6976862" y="2965297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6" name="Oval 115"/>
          <p:cNvSpPr/>
          <p:nvPr/>
        </p:nvSpPr>
        <p:spPr>
          <a:xfrm flipV="1">
            <a:off x="6937901" y="2889283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2" name="Oval 121"/>
          <p:cNvSpPr/>
          <p:nvPr/>
        </p:nvSpPr>
        <p:spPr>
          <a:xfrm flipV="1">
            <a:off x="6841320" y="2896717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3" name="Oval 122"/>
          <p:cNvSpPr/>
          <p:nvPr/>
        </p:nvSpPr>
        <p:spPr>
          <a:xfrm flipV="1">
            <a:off x="6991349" y="2866423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4" name="Oval 123"/>
          <p:cNvSpPr/>
          <p:nvPr/>
        </p:nvSpPr>
        <p:spPr>
          <a:xfrm flipV="1">
            <a:off x="6895398" y="2942436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5" name="Oval 124"/>
          <p:cNvSpPr/>
          <p:nvPr/>
        </p:nvSpPr>
        <p:spPr>
          <a:xfrm flipV="1">
            <a:off x="6893422" y="2840711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6" name="Oval 125"/>
          <p:cNvSpPr/>
          <p:nvPr/>
        </p:nvSpPr>
        <p:spPr>
          <a:xfrm flipV="1">
            <a:off x="7270412" y="2590530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7" name="Oval 126"/>
          <p:cNvSpPr/>
          <p:nvPr/>
        </p:nvSpPr>
        <p:spPr>
          <a:xfrm flipV="1">
            <a:off x="7324712" y="2544811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8" name="Oval 127"/>
          <p:cNvSpPr/>
          <p:nvPr/>
        </p:nvSpPr>
        <p:spPr>
          <a:xfrm flipV="1">
            <a:off x="7381381" y="2487530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9" name="Oval 128"/>
          <p:cNvSpPr/>
          <p:nvPr/>
        </p:nvSpPr>
        <p:spPr>
          <a:xfrm flipV="1">
            <a:off x="7589402" y="2541647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0" name="Oval 129"/>
          <p:cNvSpPr/>
          <p:nvPr/>
        </p:nvSpPr>
        <p:spPr>
          <a:xfrm flipV="1">
            <a:off x="7729989" y="2499092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1" name="Oval 130"/>
          <p:cNvSpPr/>
          <p:nvPr/>
        </p:nvSpPr>
        <p:spPr>
          <a:xfrm flipV="1">
            <a:off x="7021030" y="2613389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2" name="Oval 131"/>
          <p:cNvSpPr/>
          <p:nvPr/>
        </p:nvSpPr>
        <p:spPr>
          <a:xfrm flipV="1">
            <a:off x="7427100" y="2722984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3" name="Oval 132"/>
          <p:cNvSpPr/>
          <p:nvPr/>
        </p:nvSpPr>
        <p:spPr>
          <a:xfrm flipV="1">
            <a:off x="7656928" y="2528054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4" name="Oval 133"/>
          <p:cNvSpPr/>
          <p:nvPr/>
        </p:nvSpPr>
        <p:spPr>
          <a:xfrm flipV="1">
            <a:off x="5641757" y="3109313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5" name="Oval 134"/>
          <p:cNvSpPr/>
          <p:nvPr/>
        </p:nvSpPr>
        <p:spPr>
          <a:xfrm flipV="1">
            <a:off x="4069403" y="2965738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6" name="Oval 135"/>
          <p:cNvSpPr/>
          <p:nvPr/>
        </p:nvSpPr>
        <p:spPr>
          <a:xfrm flipV="1">
            <a:off x="4057210" y="3091156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7" name="Oval 136"/>
          <p:cNvSpPr/>
          <p:nvPr/>
        </p:nvSpPr>
        <p:spPr>
          <a:xfrm flipV="1">
            <a:off x="3884322" y="3230275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8" name="Oval 137"/>
          <p:cNvSpPr/>
          <p:nvPr/>
        </p:nvSpPr>
        <p:spPr>
          <a:xfrm flipV="1">
            <a:off x="4011491" y="3025745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9" name="Oval 138"/>
          <p:cNvSpPr/>
          <p:nvPr/>
        </p:nvSpPr>
        <p:spPr>
          <a:xfrm flipV="1">
            <a:off x="3902562" y="3295485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0" name="Oval 139"/>
          <p:cNvSpPr/>
          <p:nvPr/>
        </p:nvSpPr>
        <p:spPr>
          <a:xfrm flipV="1">
            <a:off x="3923699" y="3155031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1" name="Oval 140"/>
          <p:cNvSpPr/>
          <p:nvPr/>
        </p:nvSpPr>
        <p:spPr>
          <a:xfrm flipV="1">
            <a:off x="4606633" y="3056735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2" name="Oval 141"/>
          <p:cNvSpPr/>
          <p:nvPr/>
        </p:nvSpPr>
        <p:spPr>
          <a:xfrm flipV="1">
            <a:off x="4416484" y="3071464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3" name="Oval 142"/>
          <p:cNvSpPr/>
          <p:nvPr/>
        </p:nvSpPr>
        <p:spPr>
          <a:xfrm flipV="1">
            <a:off x="4526262" y="3056038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4" name="Oval 143"/>
          <p:cNvSpPr/>
          <p:nvPr/>
        </p:nvSpPr>
        <p:spPr>
          <a:xfrm flipV="1">
            <a:off x="4325046" y="3184556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5" name="Oval 144"/>
          <p:cNvSpPr/>
          <p:nvPr/>
        </p:nvSpPr>
        <p:spPr>
          <a:xfrm flipV="1">
            <a:off x="4172671" y="3133625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6" name="Oval 145"/>
          <p:cNvSpPr/>
          <p:nvPr/>
        </p:nvSpPr>
        <p:spPr>
          <a:xfrm flipV="1">
            <a:off x="4282449" y="3118199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9" name="Oval 148"/>
          <p:cNvSpPr/>
          <p:nvPr/>
        </p:nvSpPr>
        <p:spPr>
          <a:xfrm>
            <a:off x="3651822" y="2434952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0" name="Oval 149"/>
          <p:cNvSpPr/>
          <p:nvPr/>
        </p:nvSpPr>
        <p:spPr>
          <a:xfrm flipV="1">
            <a:off x="2223779" y="3389560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1" name="Oval 150"/>
          <p:cNvSpPr/>
          <p:nvPr/>
        </p:nvSpPr>
        <p:spPr>
          <a:xfrm flipV="1">
            <a:off x="2174965" y="3395108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2" name="Oval 151"/>
          <p:cNvSpPr/>
          <p:nvPr/>
        </p:nvSpPr>
        <p:spPr>
          <a:xfrm flipV="1">
            <a:off x="2122766" y="3388521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3" name="Oval 152"/>
          <p:cNvSpPr/>
          <p:nvPr/>
        </p:nvSpPr>
        <p:spPr>
          <a:xfrm flipV="1">
            <a:off x="2118358" y="3337630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4" name="Oval 153"/>
          <p:cNvSpPr/>
          <p:nvPr/>
        </p:nvSpPr>
        <p:spPr>
          <a:xfrm flipV="1">
            <a:off x="2220684" y="3335449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7" name="Oval 156"/>
          <p:cNvSpPr/>
          <p:nvPr/>
        </p:nvSpPr>
        <p:spPr>
          <a:xfrm flipV="1">
            <a:off x="2171063" y="3338186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9" name="Oval 158"/>
          <p:cNvSpPr/>
          <p:nvPr/>
        </p:nvSpPr>
        <p:spPr>
          <a:xfrm flipV="1">
            <a:off x="2329389" y="3371056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0" name="Oval 159"/>
          <p:cNvSpPr/>
          <p:nvPr/>
        </p:nvSpPr>
        <p:spPr>
          <a:xfrm flipV="1">
            <a:off x="2269361" y="3318337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1" name="Oval 160"/>
          <p:cNvSpPr/>
          <p:nvPr/>
        </p:nvSpPr>
        <p:spPr>
          <a:xfrm flipV="1">
            <a:off x="2276347" y="3370643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2" name="Oval 161"/>
          <p:cNvSpPr/>
          <p:nvPr/>
        </p:nvSpPr>
        <p:spPr>
          <a:xfrm flipV="1">
            <a:off x="4218390" y="3071464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3" name="Oval 162"/>
          <p:cNvSpPr/>
          <p:nvPr/>
        </p:nvSpPr>
        <p:spPr>
          <a:xfrm flipV="1">
            <a:off x="4130146" y="3063085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4" name="Oval 163"/>
          <p:cNvSpPr/>
          <p:nvPr/>
        </p:nvSpPr>
        <p:spPr>
          <a:xfrm flipV="1">
            <a:off x="6961238" y="2677391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5" name="Oval 164"/>
          <p:cNvSpPr/>
          <p:nvPr/>
        </p:nvSpPr>
        <p:spPr>
          <a:xfrm flipV="1">
            <a:off x="6897333" y="2748894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6" name="Oval 165"/>
          <p:cNvSpPr/>
          <p:nvPr/>
        </p:nvSpPr>
        <p:spPr>
          <a:xfrm flipV="1">
            <a:off x="6840654" y="2993112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7" name="Oval 166"/>
          <p:cNvSpPr/>
          <p:nvPr/>
        </p:nvSpPr>
        <p:spPr>
          <a:xfrm flipV="1">
            <a:off x="6843009" y="2824958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8" name="Oval 167"/>
          <p:cNvSpPr/>
          <p:nvPr/>
        </p:nvSpPr>
        <p:spPr>
          <a:xfrm flipV="1">
            <a:off x="6705112" y="2924532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9" name="Oval 168"/>
          <p:cNvSpPr/>
          <p:nvPr/>
        </p:nvSpPr>
        <p:spPr>
          <a:xfrm flipV="1">
            <a:off x="6778780" y="2945868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0" name="Oval 169"/>
          <p:cNvSpPr/>
          <p:nvPr/>
        </p:nvSpPr>
        <p:spPr>
          <a:xfrm flipV="1">
            <a:off x="6757214" y="2868526"/>
            <a:ext cx="45719" cy="457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923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6933162" y="1268760"/>
            <a:ext cx="16249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Отличная адгезия и прочность на сжатие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634" y="353107"/>
            <a:ext cx="849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Opus, </a:t>
            </a:r>
            <a:r>
              <a:rPr lang="ru-RU" sz="2400" dirty="0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Приклеивание внутренних частей сепаратора</a:t>
            </a:r>
            <a:endParaRPr lang="en-GB" sz="2400" dirty="0">
              <a:solidFill>
                <a:srgbClr val="00386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82149" y="807273"/>
            <a:ext cx="7827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6A13"/>
                </a:solidFill>
                <a:latin typeface="Arial" pitchFamily="34" charset="0"/>
                <a:cs typeface="Arial" pitchFamily="34" charset="0"/>
              </a:rPr>
              <a:t>Фитинги приклеены без риска деформации металла, </a:t>
            </a:r>
            <a:r>
              <a:rPr lang="en-GB" sz="2000" dirty="0">
                <a:solidFill>
                  <a:srgbClr val="FF6A13"/>
                </a:solidFill>
                <a:latin typeface="Arial" pitchFamily="34" charset="0"/>
                <a:cs typeface="Arial" pitchFamily="34" charset="0"/>
              </a:rPr>
              <a:t>2003</a:t>
            </a:r>
            <a:r>
              <a:rPr lang="ru-RU" sz="2000" dirty="0">
                <a:solidFill>
                  <a:srgbClr val="FF6A13"/>
                </a:solidFill>
                <a:latin typeface="Arial" pitchFamily="34" charset="0"/>
                <a:cs typeface="Arial" pitchFamily="34" charset="0"/>
              </a:rPr>
              <a:t> г.</a:t>
            </a:r>
            <a:endParaRPr lang="en-US" sz="2000" dirty="0">
              <a:solidFill>
                <a:srgbClr val="FF6A1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G:\Oil and Gas\Public\Oil and Gas Team - Project Files\New Technical Presentation\Cold Bonding\Bonding of Separator Internals Belzona 1111\Triton 03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953" y="1268760"/>
            <a:ext cx="6444208" cy="343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Oil and Gas\Public\Oil and Gas Team - Project Files\New Technical Presentation\Cold Bonding\Bonding of Separator Internals Belzona 1111\Triton 0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79" y="3835438"/>
            <a:ext cx="2614612" cy="1960959"/>
          </a:xfrm>
          <a:prstGeom prst="rect">
            <a:avLst/>
          </a:prstGeom>
          <a:noFill/>
          <a:ln w="12700">
            <a:solidFill>
              <a:srgbClr val="C4C4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Oil and Gas\Public\Oil and Gas Team - Project Files\New Technical Presentation\Cold Bonding\Bonding of Separator Internals Belzona 1111\Triton demister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4130" y="3839421"/>
            <a:ext cx="2905819" cy="1956976"/>
          </a:xfrm>
          <a:prstGeom prst="rect">
            <a:avLst/>
          </a:prstGeom>
          <a:noFill/>
          <a:ln w="12700">
            <a:solidFill>
              <a:srgbClr val="C4C4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27" name="Rounded Rectangle 26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30" name="Rectangle 29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30721" y="4727524"/>
            <a:ext cx="22473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Ремонт без горячей обработки </a:t>
            </a:r>
            <a:endParaRPr lang="en-GB" sz="150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20" name="Rounded Rectangle 19">
              <a:hlinkClick r:id="rId7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4" name="Rectangle 33">
            <a:hlinkClick r:id="rId9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847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P:\Marketing- PR\Publications team\Articles\English\2013\Pipe wrap\Images\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5816" y="3573016"/>
            <a:ext cx="2939254" cy="214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Ремонт и защита трубопроводов</a:t>
            </a:r>
            <a:endParaRPr lang="en-US" dirty="0"/>
          </a:p>
        </p:txBody>
      </p:sp>
      <p:pic>
        <p:nvPicPr>
          <p:cNvPr id="6146" name="Picture 2" descr="P:\Marketing- PR\Photos\Belzona SuperWrap\IMG_00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2952328" cy="215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125" y="1340768"/>
            <a:ext cx="3000361" cy="215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P:\Marketing- PR\UK Marketing\Anna\Design Work\Newsletters\FOCUS-customer Newsletter\Issue 2\links\1971 4 (4)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1317" y="3573016"/>
            <a:ext cx="2980169" cy="21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35816" y="5194159"/>
            <a:ext cx="2939254" cy="523220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Защита от эрозии, коррозии и предотвращение течей 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35816" y="2939441"/>
            <a:ext cx="2939254" cy="523220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Нанесение теплоактивируемых материалов на горячие трубы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81124" y="2943598"/>
            <a:ext cx="2969807" cy="523220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Ремонт без остановки эксплуатации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11678" y="5433829"/>
            <a:ext cx="2939254" cy="307777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Не требуется горячая обработка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17" name="Rounded Rectangle 16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19" name="Rectangle 18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23" name="Rounded Rectangle 22">
              <a:hlinkClick r:id="rId8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72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42455" y="330576"/>
            <a:ext cx="849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ru-RU" sz="2800" dirty="0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Холодное приклеивание пластин и обертывание</a:t>
            </a:r>
            <a:endParaRPr lang="en-US" sz="2800" dirty="0">
              <a:solidFill>
                <a:srgbClr val="00386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74713" y="836712"/>
            <a:ext cx="6336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6A13"/>
                </a:solidFill>
                <a:latin typeface="Arial" pitchFamily="34" charset="0"/>
                <a:cs typeface="Arial" pitchFamily="34" charset="0"/>
              </a:rPr>
              <a:t>Великобритания, </a:t>
            </a:r>
            <a:r>
              <a:rPr lang="en-GB" sz="2000" dirty="0">
                <a:solidFill>
                  <a:srgbClr val="FF6A13"/>
                </a:solidFill>
                <a:latin typeface="Arial" pitchFamily="34" charset="0"/>
                <a:cs typeface="Arial" pitchFamily="34" charset="0"/>
              </a:rPr>
              <a:t>2013</a:t>
            </a:r>
            <a:r>
              <a:rPr lang="ru-RU" sz="2000" dirty="0">
                <a:solidFill>
                  <a:srgbClr val="FF6A13"/>
                </a:solidFill>
                <a:latin typeface="Arial" pitchFamily="34" charset="0"/>
                <a:cs typeface="Arial" pitchFamily="34" charset="0"/>
              </a:rPr>
              <a:t> г.</a:t>
            </a:r>
            <a:endParaRPr lang="en-US" sz="2000" dirty="0">
              <a:solidFill>
                <a:srgbClr val="FF6A1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27" name="Rounded Rectangle 26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30" name="Rectangle 29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2" name="Rectangle 31">
            <a:hlinkClick r:id="rId4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17410" name="Picture 2" descr="http://khia.belzona.com/images/mminenoka_4661_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340767"/>
            <a:ext cx="4699000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P:\Marketing- PR\Publications team\Articles\English\2013\Pipe wrap\Images\7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7391" y="1344961"/>
            <a:ext cx="3531573" cy="20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90588" y="5353469"/>
            <a:ext cx="4675956" cy="307777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Течь в трубе вследствие коррозии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327834" y="2842280"/>
            <a:ext cx="3532116" cy="523220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Герметизация течи методом приклеивания пластин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765" y="3501282"/>
            <a:ext cx="3502356" cy="215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327392" y="5358670"/>
            <a:ext cx="3492730" cy="307777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Завершенная работа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558120" y="654285"/>
            <a:ext cx="475473" cy="458949"/>
            <a:chOff x="179512" y="6021965"/>
            <a:chExt cx="475473" cy="458949"/>
          </a:xfrm>
        </p:grpSpPr>
        <p:sp>
          <p:nvSpPr>
            <p:cNvPr id="20" name="Rounded Rectangle 19">
              <a:hlinkClick r:id="rId8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 bwMode="auto">
          <a:xfrm>
            <a:off x="8571703" y="569768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3" name="Rectangle 32">
            <a:hlinkClick r:id="rId4" action="ppaction://hlinksldjump"/>
          </p:cNvPr>
          <p:cNvSpPr/>
          <p:nvPr/>
        </p:nvSpPr>
        <p:spPr bwMode="auto">
          <a:xfrm>
            <a:off x="8558120" y="605028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56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Холодная защита от коррозии</a:t>
            </a:r>
            <a:br>
              <a:rPr lang="ru-RU" dirty="0"/>
            </a:br>
            <a:r>
              <a:rPr lang="ru-RU" sz="2000" kern="1200" dirty="0">
                <a:solidFill>
                  <a:srgbClr val="FF6A13"/>
                </a:solidFill>
                <a:latin typeface="Arial" pitchFamily="34" charset="0"/>
                <a:ea typeface="+mn-ea"/>
                <a:cs typeface="Arial" pitchFamily="34" charset="0"/>
              </a:rPr>
              <a:t>НПЗ, Франция, 2006</a:t>
            </a:r>
            <a:endParaRPr lang="en-US" sz="2000" kern="1200" dirty="0">
              <a:solidFill>
                <a:srgbClr val="FF6A13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018" y="1813034"/>
            <a:ext cx="5204102" cy="319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014" y="3284984"/>
            <a:ext cx="2946793" cy="207113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014" y="1340768"/>
            <a:ext cx="2947862" cy="187454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448018" y="5010338"/>
            <a:ext cx="49379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500" kern="1200" dirty="0">
                <a:solidFill>
                  <a:srgbClr val="595959"/>
                </a:solidFill>
              </a:rPr>
              <a:t>Защита труб с помощью комбинации </a:t>
            </a:r>
            <a:r>
              <a:rPr lang="en-GB" sz="1500" kern="1200" dirty="0">
                <a:solidFill>
                  <a:srgbClr val="595959"/>
                </a:solidFill>
              </a:rPr>
              <a:t>Belzona 1121</a:t>
            </a:r>
            <a:r>
              <a:rPr lang="ru-RU" sz="1500" kern="1200" dirty="0">
                <a:solidFill>
                  <a:srgbClr val="595959"/>
                </a:solidFill>
              </a:rPr>
              <a:t> (</a:t>
            </a:r>
            <a:r>
              <a:rPr lang="en-GB" sz="1500" kern="1200" dirty="0">
                <a:solidFill>
                  <a:srgbClr val="595959"/>
                </a:solidFill>
              </a:rPr>
              <a:t>Super XL - Metal</a:t>
            </a:r>
            <a:r>
              <a:rPr lang="ru-RU" sz="1500" kern="1200" dirty="0">
                <a:solidFill>
                  <a:srgbClr val="595959"/>
                </a:solidFill>
              </a:rPr>
              <a:t>)</a:t>
            </a:r>
            <a:r>
              <a:rPr lang="en-GB" sz="1500" kern="1200" dirty="0">
                <a:solidFill>
                  <a:srgbClr val="595959"/>
                </a:solidFill>
              </a:rPr>
              <a:t> </a:t>
            </a:r>
            <a:r>
              <a:rPr lang="ru-RU" sz="1500" kern="1200" dirty="0">
                <a:solidFill>
                  <a:srgbClr val="595959"/>
                </a:solidFill>
              </a:rPr>
              <a:t>и</a:t>
            </a:r>
            <a:r>
              <a:rPr lang="en-GB" sz="1500" kern="1200" dirty="0">
                <a:solidFill>
                  <a:srgbClr val="595959"/>
                </a:solidFill>
              </a:rPr>
              <a:t> </a:t>
            </a:r>
            <a:r>
              <a:rPr lang="ru-RU" sz="1500" kern="1200" dirty="0">
                <a:solidFill>
                  <a:srgbClr val="595959"/>
                </a:solidFill>
              </a:rPr>
              <a:t>уплотнительной ленты, а также защитного покрытия  </a:t>
            </a:r>
            <a:r>
              <a:rPr lang="en-GB" sz="1500" kern="1200" dirty="0">
                <a:solidFill>
                  <a:srgbClr val="595959"/>
                </a:solidFill>
              </a:rPr>
              <a:t>Belzona 5811 (Immersion Grade)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12" name="Rounded Rectangle 11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14" name="Rectangle 13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602643" y="534734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 bwMode="auto">
          <a:xfrm>
            <a:off x="8589060" y="569994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558120" y="641908"/>
            <a:ext cx="475473" cy="458949"/>
            <a:chOff x="179512" y="6021965"/>
            <a:chExt cx="475473" cy="458949"/>
          </a:xfrm>
        </p:grpSpPr>
        <p:sp>
          <p:nvSpPr>
            <p:cNvPr id="18" name="Rounded Rectangle 17">
              <a:hlinkClick r:id="rId7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 bwMode="auto">
          <a:xfrm>
            <a:off x="8571703" y="557391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 bwMode="auto">
          <a:xfrm>
            <a:off x="8558120" y="592651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261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Ремонт трещины напорной трубы</a:t>
            </a:r>
            <a:br>
              <a:rPr lang="ru-RU" dirty="0"/>
            </a:br>
            <a:r>
              <a:rPr lang="ru-RU" sz="2000" kern="1200" dirty="0">
                <a:solidFill>
                  <a:srgbClr val="FF6A13"/>
                </a:solidFill>
                <a:latin typeface="Arial" pitchFamily="34" charset="0"/>
                <a:ea typeface="+mn-ea"/>
                <a:cs typeface="Arial" pitchFamily="34" charset="0"/>
              </a:rPr>
              <a:t>НПЗ, Россия, 1998 г.</a:t>
            </a:r>
            <a:endParaRPr lang="en-US" sz="2000" kern="1200" dirty="0">
              <a:solidFill>
                <a:srgbClr val="FF6A13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4338" name="Picture 2" descr="\\BELVMSERVICE\Marketing User Folders\jciunele\Desktop\FOCUS 5\pipework\11 подготовка поверхности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340768"/>
            <a:ext cx="3240360" cy="220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\\BELVMSERVICE\Marketing User Folders\jciunele\Desktop\FOCUS 5\pipework\12 арматурная лент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24036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\\BELVMSERVICE\Marketing User Folders\jciunele\Desktop\FOCUS 5\pipework\13 завершенная работ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4752529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3863261" y="5111224"/>
            <a:ext cx="4741188" cy="738664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Завершенная работа усталостной трещины напорной трубы с помощью укрепляющей ленты и композитных материалов холодного отверждения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12" name="Rounded Rectangle 11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14" name="Rectangle 13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18" name="Rounded Rectangle 17">
              <a:hlinkClick r:id="rId7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37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67544" y="251937"/>
            <a:ext cx="8490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Belzona </a:t>
            </a:r>
            <a:r>
              <a:rPr lang="en-GB" sz="3200" dirty="0" err="1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SuperWrap</a:t>
            </a:r>
            <a:endParaRPr lang="en-GB" sz="3200" dirty="0">
              <a:solidFill>
                <a:srgbClr val="00386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63609" y="749226"/>
            <a:ext cx="6336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6A13"/>
                </a:solidFill>
                <a:latin typeface="Arial" pitchFamily="34" charset="0"/>
                <a:cs typeface="Arial" pitchFamily="34" charset="0"/>
              </a:rPr>
              <a:t>Обёртывание труб</a:t>
            </a:r>
            <a:endParaRPr lang="en-US" sz="2000" dirty="0">
              <a:solidFill>
                <a:srgbClr val="FF6A1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27" name="Rounded Rectangle 26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30" name="Rectangle 29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1026" name="Picture 2" descr="http://www.sxc.hu/pic/l/d/du/dufjp/44049_799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20" r="100000">
                        <a14:foregroundMark x1="73638" y1="98599" x2="79529" y2="43277"/>
                        <a14:foregroundMark x1="51988" y1="98039" x2="37113" y2="98039"/>
                        <a14:foregroundMark x1="78645" y1="76891" x2="97938" y2="37395"/>
                        <a14:foregroundMark x1="96024" y1="5462" x2="95140" y2="51541"/>
                        <a14:foregroundMark x1="99116" y1="9384" x2="98822" y2="51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1412776"/>
            <a:ext cx="4101275" cy="431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sxc.hu/pic/l/d/du/dufjp/44049_799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20" r="100000">
                        <a14:foregroundMark x1="73638" y1="98599" x2="79529" y2="43277"/>
                        <a14:foregroundMark x1="51988" y1="98039" x2="37113" y2="98039"/>
                        <a14:foregroundMark x1="78645" y1="76891" x2="97938" y2="37395"/>
                        <a14:foregroundMark x1="96024" y1="5462" x2="95140" y2="51541"/>
                        <a14:foregroundMark x1="99116" y1="9384" x2="98822" y2="51821"/>
                      </a14:backgroundRemoval>
                    </a14:imgEffect>
                    <a14:imgEffect>
                      <a14:artisticChalkSketch trans="4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9232" y="1413148"/>
            <a:ext cx="4101275" cy="4311939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www.sxc.hu/pic/l/d/du/dufjp/44049_7998.jpg"/>
          <p:cNvPicPr>
            <a:picLocks noChangeAspect="1" noChangeArrowheads="1"/>
          </p:cNvPicPr>
          <p:nvPr/>
        </p:nvPicPr>
        <p:blipFill rotWithShape="1">
          <a:blip r:embed="rId7" cstate="email">
            <a:duotone>
              <a:prstClr val="black"/>
              <a:srgbClr val="4A638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20" r="100000">
                        <a14:foregroundMark x1="73638" y1="98599" x2="79529" y2="43277"/>
                        <a14:foregroundMark x1="51988" y1="98039" x2="37113" y2="98039"/>
                        <a14:foregroundMark x1="78645" y1="76891" x2="97938" y2="37395"/>
                        <a14:foregroundMark x1="96024" y1="5462" x2="95140" y2="51541"/>
                        <a14:foregroundMark x1="99116" y1="9384" x2="98822" y2="51821"/>
                      </a14:backgroundRemoval>
                    </a14:imgEffect>
                    <a14:imgEffect>
                      <a14:artisticPencilSketch pressure="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1413148"/>
            <a:ext cx="4101275" cy="4311939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</p:pic>
      <p:sp>
        <p:nvSpPr>
          <p:cNvPr id="5" name="Minus 4"/>
          <p:cNvSpPr/>
          <p:nvPr/>
        </p:nvSpPr>
        <p:spPr bwMode="auto">
          <a:xfrm>
            <a:off x="899592" y="4941168"/>
            <a:ext cx="2588129" cy="1265483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6" name="Minus 45"/>
          <p:cNvSpPr/>
          <p:nvPr/>
        </p:nvSpPr>
        <p:spPr bwMode="auto">
          <a:xfrm rot="206872">
            <a:off x="906861" y="4706613"/>
            <a:ext cx="2588129" cy="1265483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7" name="Minus 46"/>
          <p:cNvSpPr/>
          <p:nvPr/>
        </p:nvSpPr>
        <p:spPr bwMode="auto">
          <a:xfrm rot="442334">
            <a:off x="899592" y="4525922"/>
            <a:ext cx="2588129" cy="1265483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8" name="Minus 47"/>
          <p:cNvSpPr/>
          <p:nvPr/>
        </p:nvSpPr>
        <p:spPr bwMode="auto">
          <a:xfrm rot="442334">
            <a:off x="952077" y="4324978"/>
            <a:ext cx="2588129" cy="1265483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9" name="Minus 48"/>
          <p:cNvSpPr/>
          <p:nvPr/>
        </p:nvSpPr>
        <p:spPr bwMode="auto">
          <a:xfrm rot="442334">
            <a:off x="977275" y="4093874"/>
            <a:ext cx="2588129" cy="1265483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0" name="Minus 49"/>
          <p:cNvSpPr/>
          <p:nvPr/>
        </p:nvSpPr>
        <p:spPr bwMode="auto">
          <a:xfrm rot="557205">
            <a:off x="1042093" y="3835187"/>
            <a:ext cx="2588129" cy="1265483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1" name="Minus 50"/>
          <p:cNvSpPr/>
          <p:nvPr/>
        </p:nvSpPr>
        <p:spPr bwMode="auto">
          <a:xfrm rot="1044640">
            <a:off x="1049150" y="3712186"/>
            <a:ext cx="2611290" cy="1265483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2" name="Minus 51"/>
          <p:cNvSpPr/>
          <p:nvPr/>
        </p:nvSpPr>
        <p:spPr bwMode="auto">
          <a:xfrm rot="1257713">
            <a:off x="1101286" y="3468023"/>
            <a:ext cx="2602745" cy="1265483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3" name="Minus 52"/>
          <p:cNvSpPr/>
          <p:nvPr/>
        </p:nvSpPr>
        <p:spPr bwMode="auto">
          <a:xfrm rot="1510397">
            <a:off x="1112883" y="3240608"/>
            <a:ext cx="2757719" cy="1265483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4" name="Minus 53"/>
          <p:cNvSpPr/>
          <p:nvPr/>
        </p:nvSpPr>
        <p:spPr bwMode="auto">
          <a:xfrm rot="1632512">
            <a:off x="1190920" y="3027386"/>
            <a:ext cx="2827042" cy="1265483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5" name="Minus 54"/>
          <p:cNvSpPr/>
          <p:nvPr/>
        </p:nvSpPr>
        <p:spPr bwMode="auto">
          <a:xfrm rot="1632512">
            <a:off x="1266224" y="2839448"/>
            <a:ext cx="2908652" cy="1265483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6" name="Minus 55"/>
          <p:cNvSpPr/>
          <p:nvPr/>
        </p:nvSpPr>
        <p:spPr bwMode="auto">
          <a:xfrm rot="2095623">
            <a:off x="1309310" y="2715716"/>
            <a:ext cx="2908652" cy="1265483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7" name="Minus 56"/>
          <p:cNvSpPr/>
          <p:nvPr/>
        </p:nvSpPr>
        <p:spPr bwMode="auto">
          <a:xfrm rot="2307497">
            <a:off x="1392929" y="2514303"/>
            <a:ext cx="3018298" cy="1265483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8" name="Minus 57"/>
          <p:cNvSpPr/>
          <p:nvPr/>
        </p:nvSpPr>
        <p:spPr bwMode="auto">
          <a:xfrm rot="2260970">
            <a:off x="1481694" y="2379423"/>
            <a:ext cx="3013907" cy="1265483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9" name="Minus 58"/>
          <p:cNvSpPr/>
          <p:nvPr/>
        </p:nvSpPr>
        <p:spPr bwMode="auto">
          <a:xfrm rot="2500997">
            <a:off x="1547109" y="2232568"/>
            <a:ext cx="3100590" cy="1265483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0" name="Minus 59"/>
          <p:cNvSpPr/>
          <p:nvPr/>
        </p:nvSpPr>
        <p:spPr bwMode="auto">
          <a:xfrm rot="2521229">
            <a:off x="1733664" y="2048995"/>
            <a:ext cx="3070948" cy="1265483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1" name="Minus 60"/>
          <p:cNvSpPr/>
          <p:nvPr/>
        </p:nvSpPr>
        <p:spPr bwMode="auto">
          <a:xfrm rot="2566640">
            <a:off x="1965768" y="1826650"/>
            <a:ext cx="2908652" cy="1265483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2" name="Minus 61"/>
          <p:cNvSpPr/>
          <p:nvPr/>
        </p:nvSpPr>
        <p:spPr bwMode="auto">
          <a:xfrm rot="2610205">
            <a:off x="2103889" y="1618534"/>
            <a:ext cx="2908652" cy="1265483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3" name="Minus 62"/>
          <p:cNvSpPr/>
          <p:nvPr/>
        </p:nvSpPr>
        <p:spPr bwMode="auto">
          <a:xfrm rot="2713218">
            <a:off x="2299413" y="1429201"/>
            <a:ext cx="2908652" cy="1265483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4" name="Minus 63"/>
          <p:cNvSpPr/>
          <p:nvPr/>
        </p:nvSpPr>
        <p:spPr bwMode="auto">
          <a:xfrm rot="2774029">
            <a:off x="2696538" y="1513961"/>
            <a:ext cx="2908652" cy="1265483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5" name="Minus 64"/>
          <p:cNvSpPr/>
          <p:nvPr/>
        </p:nvSpPr>
        <p:spPr bwMode="auto">
          <a:xfrm rot="2774029">
            <a:off x="2938476" y="1526665"/>
            <a:ext cx="2908652" cy="1265483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6" name="Minus 65"/>
          <p:cNvSpPr/>
          <p:nvPr/>
        </p:nvSpPr>
        <p:spPr bwMode="auto">
          <a:xfrm rot="2774029">
            <a:off x="3113724" y="1548675"/>
            <a:ext cx="2908652" cy="1265483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92755" y="1236822"/>
            <a:ext cx="2379445" cy="31081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987622" y="1236822"/>
            <a:ext cx="2379445" cy="4761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43" name="Picture 2" descr="http://www.sxc.hu/pic/l/d/du/dufjp/44049_7998.jpg"/>
          <p:cNvPicPr>
            <a:picLocks noChangeAspect="1" noChangeArrowheads="1"/>
          </p:cNvPicPr>
          <p:nvPr/>
        </p:nvPicPr>
        <p:blipFill rotWithShape="1">
          <a:blip r:embed="rId9" cstate="email">
            <a:duotone>
              <a:prstClr val="black"/>
              <a:srgbClr val="4A638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720" r="100000">
                        <a14:foregroundMark x1="73638" y1="98599" x2="79529" y2="43277"/>
                        <a14:foregroundMark x1="51988" y1="98039" x2="37113" y2="98039"/>
                        <a14:foregroundMark x1="78645" y1="76891" x2="97938" y2="37395"/>
                        <a14:foregroundMark x1="96024" y1="5462" x2="95140" y2="51541"/>
                        <a14:foregroundMark x1="99116" y1="9384" x2="98822" y2="51821"/>
                      </a14:backgroundRemoval>
                    </a14:imgEffect>
                    <a14:imgEffect>
                      <a14:artisticPencilSketch pressure="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47035" y="1351032"/>
            <a:ext cx="4255822" cy="4373683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</p:pic>
      <p:pic>
        <p:nvPicPr>
          <p:cNvPr id="68" name="Picture 2" descr="G:\GEMT\Public\Technical\Published Technical Articles\James Malcolm\To replace or to wrap\Pictures\Composite repair after completion.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1915" y="3442845"/>
            <a:ext cx="3244666" cy="278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Minus 69"/>
          <p:cNvSpPr/>
          <p:nvPr/>
        </p:nvSpPr>
        <p:spPr bwMode="auto">
          <a:xfrm>
            <a:off x="4964895" y="1119846"/>
            <a:ext cx="3050963" cy="2027198"/>
          </a:xfrm>
          <a:prstGeom prst="mathMinus">
            <a:avLst/>
          </a:prstGeom>
          <a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9" name="Minus 68"/>
          <p:cNvSpPr/>
          <p:nvPr/>
        </p:nvSpPr>
        <p:spPr bwMode="auto">
          <a:xfrm>
            <a:off x="4964894" y="1119846"/>
            <a:ext cx="3050963" cy="2027198"/>
          </a:xfrm>
          <a:prstGeom prst="mathMinus">
            <a:avLst/>
          </a:prstGeom>
          <a:blipFill>
            <a:blip r:embed="rId8">
              <a:duotone>
                <a:prstClr val="black"/>
                <a:srgbClr val="E9FFD1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45" name="Rounded Rectangle 44">
              <a:hlinkClick r:id="rId12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72" name="Rectangle 71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73" name="Rectangle 72">
            <a:hlinkClick r:id="rId14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1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67544" y="251937"/>
            <a:ext cx="8490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Обертывание </a:t>
            </a:r>
            <a:r>
              <a:rPr lang="en-GB" sz="3200" dirty="0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Belzona </a:t>
            </a:r>
            <a:r>
              <a:rPr lang="en-GB" sz="3200" dirty="0" err="1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SuperWrap</a:t>
            </a:r>
            <a:endParaRPr lang="en-GB" sz="3200" dirty="0">
              <a:solidFill>
                <a:srgbClr val="00386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67544" y="836712"/>
            <a:ext cx="6336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6A13"/>
                </a:solidFill>
                <a:latin typeface="Arial" pitchFamily="34" charset="0"/>
                <a:cs typeface="Arial" pitchFamily="34" charset="0"/>
              </a:rPr>
              <a:t>Италия</a:t>
            </a:r>
            <a:r>
              <a:rPr lang="en-GB" sz="2000" dirty="0">
                <a:solidFill>
                  <a:srgbClr val="FF6A13"/>
                </a:solidFill>
                <a:latin typeface="Arial" pitchFamily="34" charset="0"/>
                <a:cs typeface="Arial" pitchFamily="34" charset="0"/>
              </a:rPr>
              <a:t>, 2013</a:t>
            </a:r>
            <a:endParaRPr lang="en-US" sz="2000" dirty="0">
              <a:solidFill>
                <a:srgbClr val="FF6A1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27" name="Rounded Rectangle 26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30" name="Rectangle 29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8195" name="Picture 3" descr="P:\Marketing- PR\UK Marketing\Anna\Design Work\Newsletters\FOCUS-customer Newsletter\Issue 2\links\1971 4 (4)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340768"/>
            <a:ext cx="374441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:\Marketing- PR\UK Marketing\Anna\Design Work\Newsletters\FOCUS-customer Newsletter\Issue 2\links\1971 4 (7)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2338" y="1340768"/>
            <a:ext cx="46021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P:\Marketing- PR\UK Marketing\Anna\Design Work\Newsletters\FOCUS-customer Newsletter\Issue 2\links\1871 6 FINISH (3)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4362338" y="3690527"/>
            <a:ext cx="4602150" cy="218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362338" y="3280891"/>
            <a:ext cx="4602150" cy="307777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Нанесение укрепляющей ленты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355976" y="5556918"/>
            <a:ext cx="4602150" cy="307777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Завершающий слой пастообразного материала 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19" name="Rounded Rectangle 18">
              <a:hlinkClick r:id="rId7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4" name="Rectangle 33">
            <a:hlinkClick r:id="rId9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3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70177" y="327754"/>
            <a:ext cx="7883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Ремонт трубопровода с помощью </a:t>
            </a:r>
            <a:r>
              <a:rPr lang="en-GB" sz="2800" dirty="0" err="1">
                <a:solidFill>
                  <a:schemeClr val="tx2"/>
                </a:solidFill>
              </a:rPr>
              <a:t>SuperWrap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000" dirty="0">
                <a:solidFill>
                  <a:srgbClr val="FF6A13"/>
                </a:solidFill>
                <a:latin typeface="Arial" pitchFamily="34" charset="0"/>
                <a:cs typeface="Arial" pitchFamily="34" charset="0"/>
              </a:rPr>
              <a:t>НПЗ, Аргентина, 2010 г.</a:t>
            </a:r>
            <a:endParaRPr lang="en-GB" sz="2400" dirty="0">
              <a:solidFill>
                <a:srgbClr val="003865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27" name="Rounded Rectangle 26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30" name="Rectangle 29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39" name="Picture 2" descr="http://khia.belzona.com/images/ooharriz_883129_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310" y="1396126"/>
            <a:ext cx="3085577" cy="215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khia.belzona.com/images/ooharriz_765110_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70" y="3645024"/>
            <a:ext cx="3106616" cy="203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1389598"/>
            <a:ext cx="396181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457271" y="3245863"/>
            <a:ext cx="3106615" cy="307777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Подготовка поверхности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478310" y="5355935"/>
            <a:ext cx="3013570" cy="307777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Нанесение материала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3707904" y="4483583"/>
            <a:ext cx="3961063" cy="307777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Завершенный ремонт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48" name="Rounded Rectangle 47">
              <a:hlinkClick r:id="rId7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1" name="Rectangle 50">
            <a:hlinkClick r:id="rId9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1" name="Content Placeholder 6"/>
          <p:cNvSpPr txBox="1">
            <a:spLocks noGrp="1"/>
          </p:cNvSpPr>
          <p:nvPr>
            <p:ph idx="1"/>
          </p:nvPr>
        </p:nvSpPr>
        <p:spPr>
          <a:xfrm>
            <a:off x="3643970" y="4891422"/>
            <a:ext cx="40257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500" kern="1200" dirty="0">
                <a:solidFill>
                  <a:srgbClr val="595959"/>
                </a:solidFill>
              </a:rPr>
              <a:t>Ремонт истонченного трубопровода в результате внутренней коррозии методом обертывания </a:t>
            </a:r>
            <a:r>
              <a:rPr lang="en-GB" sz="1500" kern="1200" dirty="0">
                <a:solidFill>
                  <a:srgbClr val="595959"/>
                </a:solidFill>
              </a:rPr>
              <a:t>Belzona </a:t>
            </a:r>
            <a:r>
              <a:rPr lang="en-GB" sz="1500" kern="1200" dirty="0" err="1">
                <a:solidFill>
                  <a:srgbClr val="595959"/>
                </a:solidFill>
              </a:rPr>
              <a:t>SuperWrap</a:t>
            </a:r>
            <a:endParaRPr lang="en-GB" sz="1500" kern="1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91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Ремонт и защита теплообменников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1340769"/>
            <a:ext cx="298092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9407" y="1340769"/>
            <a:ext cx="298092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607684"/>
            <a:ext cx="2980928" cy="219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http://www.belzona.com/assets/data/images/know_how_area/gallery/hex_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9406" y="3593747"/>
            <a:ext cx="2980929" cy="221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94648" y="3049797"/>
            <a:ext cx="2961936" cy="523220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Долговременная защита от эрозии и коррозии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89407" y="5245061"/>
            <a:ext cx="2980928" cy="523220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Устранение гальванической коррозии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85152" y="5051245"/>
            <a:ext cx="2961936" cy="738664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Ремонт без горячей обработки и сокращение времени простоя производства 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489406" y="3265239"/>
            <a:ext cx="2981907" cy="307777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Отличная химическая стойкость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16" name="Rounded Rectangle 15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18" name="Rectangle 17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22" name="Rounded Rectangle 21">
              <a:hlinkClick r:id="rId8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71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274" y="404664"/>
            <a:ext cx="8229600" cy="1143000"/>
          </a:xfrm>
        </p:spPr>
        <p:txBody>
          <a:bodyPr/>
          <a:lstStyle/>
          <a:p>
            <a:r>
              <a:rPr lang="ru-RU" sz="2800" dirty="0"/>
              <a:t>Защита теплообменника от эрозии и коррозии</a:t>
            </a:r>
            <a:br>
              <a:rPr lang="ru-RU" sz="2800" dirty="0"/>
            </a:br>
            <a:r>
              <a:rPr lang="ru-RU" sz="2000" kern="1200" dirty="0">
                <a:solidFill>
                  <a:srgbClr val="FF6A13"/>
                </a:solidFill>
                <a:latin typeface="Arial" pitchFamily="34" charset="0"/>
                <a:ea typeface="+mn-ea"/>
                <a:cs typeface="Arial" pitchFamily="34" charset="0"/>
              </a:rPr>
              <a:t>НПЗ, Украина, 2013 г.</a:t>
            </a:r>
            <a:endParaRPr lang="en-US" sz="2000" kern="1200" dirty="0">
              <a:solidFill>
                <a:srgbClr val="FF6A13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9"/>
            <a:ext cx="3015042" cy="40933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340768"/>
            <a:ext cx="2176016" cy="19442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0300" y="3346773"/>
            <a:ext cx="2159604" cy="20984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324412"/>
            <a:ext cx="2952328" cy="412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1274" y="5137447"/>
            <a:ext cx="3021624" cy="307777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Теплообменник до ремонта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63888" y="4922004"/>
            <a:ext cx="2159604" cy="523220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Коррозия, эрозия корпуса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863340" y="5148195"/>
            <a:ext cx="2961936" cy="307777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Восстановленный корпус 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14" name="Rounded Rectangle 13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16" name="Rectangle 15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20" name="Rounded Rectangle 19">
              <a:hlinkClick r:id="rId8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0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584598"/>
            <a:ext cx="5973347" cy="400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73" y="260648"/>
            <a:ext cx="8568952" cy="720080"/>
          </a:xfrm>
        </p:spPr>
        <p:txBody>
          <a:bodyPr/>
          <a:lstStyle/>
          <a:p>
            <a:r>
              <a:rPr lang="ru-RU" sz="3200" dirty="0"/>
              <a:t>Линия полимерных материалов </a:t>
            </a:r>
            <a:r>
              <a:rPr lang="en-US" sz="3200" dirty="0"/>
              <a:t>BELZONA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83196" y="1412776"/>
            <a:ext cx="44644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1000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серия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Belzona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Металлополимеры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серия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Belzona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Эластомеры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3000 серия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Belzona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Полимерные мембраны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4000 серия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Belzona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Магма-полимеры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5000 серия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Belzona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Барьерные покрытия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6624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14" y="404664"/>
            <a:ext cx="8640960" cy="1143000"/>
          </a:xfrm>
        </p:spPr>
        <p:txBody>
          <a:bodyPr/>
          <a:lstStyle/>
          <a:p>
            <a:r>
              <a:rPr lang="ru-RU" sz="2400" dirty="0"/>
              <a:t>Восстановление и защита крышек теплообменника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000" kern="1200" dirty="0">
                <a:solidFill>
                  <a:srgbClr val="FF6A13"/>
                </a:solidFill>
                <a:latin typeface="Arial" pitchFamily="34" charset="0"/>
                <a:ea typeface="+mn-ea"/>
                <a:cs typeface="Arial" pitchFamily="34" charset="0"/>
              </a:rPr>
              <a:t>НПЗ, Украина, 2013 г.</a:t>
            </a:r>
            <a:endParaRPr lang="en-US" sz="2000" kern="1200" dirty="0">
              <a:solidFill>
                <a:srgbClr val="FF6A13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3939488" cy="277342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242"/>
          <a:stretch/>
        </p:blipFill>
        <p:spPr bwMode="auto">
          <a:xfrm>
            <a:off x="4572001" y="2924944"/>
            <a:ext cx="3816423" cy="277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2663646" cy="192582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274588"/>
            <a:ext cx="2736304" cy="199772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2172" y="5390589"/>
            <a:ext cx="3934860" cy="307777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Поврежденная крышка теплообменника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1999" y="5175146"/>
            <a:ext cx="3816425" cy="523220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Восстановленная и защищенная поверхность крышки теплообменника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13" name="Rounded Rectangle 12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15" name="Rectangle 14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19" name="Rounded Rectangle 18">
              <a:hlinkClick r:id="rId8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59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Восстановление трубной решетки</a:t>
            </a:r>
            <a:br>
              <a:rPr lang="ru-RU" dirty="0"/>
            </a:br>
            <a:r>
              <a:rPr lang="ru-RU" sz="2000" kern="1200" dirty="0">
                <a:solidFill>
                  <a:srgbClr val="FF6A13"/>
                </a:solidFill>
                <a:latin typeface="Arial" pitchFamily="34" charset="0"/>
                <a:ea typeface="+mn-ea"/>
                <a:cs typeface="Arial" pitchFamily="34" charset="0"/>
              </a:rPr>
              <a:t>Египет, 2003 г.</a:t>
            </a:r>
            <a:endParaRPr lang="en-US" sz="2000" kern="1200" dirty="0">
              <a:solidFill>
                <a:srgbClr val="FF6A13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829" y="1412776"/>
            <a:ext cx="4017156" cy="372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649" y="1412776"/>
            <a:ext cx="4125655" cy="371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>
          <a:xfrm>
            <a:off x="410829" y="5301208"/>
            <a:ext cx="85932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500" kern="1200" dirty="0">
                <a:solidFill>
                  <a:srgbClr val="595959"/>
                </a:solidFill>
              </a:rPr>
              <a:t>Защита трубной решетки от воздействия коррозии с помощью </a:t>
            </a:r>
            <a:r>
              <a:rPr lang="en-GB" sz="1500" kern="1200" dirty="0">
                <a:solidFill>
                  <a:srgbClr val="595959"/>
                </a:solidFill>
              </a:rPr>
              <a:t>Belzona</a:t>
            </a:r>
            <a:r>
              <a:rPr lang="ru-RU" sz="1500" kern="1200" dirty="0">
                <a:solidFill>
                  <a:srgbClr val="595959"/>
                </a:solidFill>
              </a:rPr>
              <a:t> 1321 (</a:t>
            </a:r>
            <a:r>
              <a:rPr lang="en-GB" sz="1500" kern="1200" dirty="0">
                <a:solidFill>
                  <a:srgbClr val="595959"/>
                </a:solidFill>
              </a:rPr>
              <a:t>Ceramic S-Metal)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11" name="Rounded Rectangle 10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17" name="Rounded Rectangle 16">
              <a:hlinkClick r:id="rId6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256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339" y="258593"/>
            <a:ext cx="8553192" cy="360041"/>
          </a:xfrm>
        </p:spPr>
        <p:txBody>
          <a:bodyPr/>
          <a:lstStyle/>
          <a:p>
            <a:r>
              <a:rPr lang="en-GB" sz="2400" dirty="0"/>
              <a:t>Belzona </a:t>
            </a:r>
            <a:r>
              <a:rPr lang="ru-RU" sz="2400" dirty="0"/>
              <a:t>сокращает ремонтные расходы</a:t>
            </a:r>
            <a:r>
              <a:rPr lang="en-GB" sz="2400" dirty="0"/>
              <a:t> </a:t>
            </a:r>
            <a:r>
              <a:rPr lang="ru-RU" sz="2400" dirty="0"/>
              <a:t>НПЗ на </a:t>
            </a:r>
            <a:r>
              <a:rPr lang="en-GB" sz="2400" dirty="0"/>
              <a:t>$50,000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ru-RU" sz="2400" kern="1200" dirty="0">
                <a:solidFill>
                  <a:srgbClr val="FF6A13"/>
                </a:solidFill>
                <a:latin typeface="Arial" pitchFamily="34" charset="0"/>
                <a:ea typeface="+mn-ea"/>
                <a:cs typeface="Arial" pitchFamily="34" charset="0"/>
              </a:rPr>
              <a:t>Техас, США 2008 г</a:t>
            </a:r>
            <a:endParaRPr lang="en-US" sz="4000" dirty="0"/>
          </a:p>
        </p:txBody>
      </p:sp>
      <p:pic>
        <p:nvPicPr>
          <p:cNvPr id="12290" name="Picture 2" descr="http://khia.belzona.com/images/bnewell_271950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265035"/>
            <a:ext cx="2976331" cy="237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http://khia.belzona.com/images/bnewell_108330_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53036"/>
            <a:ext cx="3168352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211" y="3753036"/>
            <a:ext cx="3013032" cy="21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6"/>
          <p:cNvSpPr txBox="1">
            <a:spLocks noGrp="1"/>
          </p:cNvSpPr>
          <p:nvPr>
            <p:ph idx="1"/>
          </p:nvPr>
        </p:nvSpPr>
        <p:spPr>
          <a:xfrm>
            <a:off x="6876256" y="1268760"/>
            <a:ext cx="19922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500" kern="1200" dirty="0">
                <a:solidFill>
                  <a:srgbClr val="595959"/>
                </a:solidFill>
              </a:rPr>
              <a:t>Ремонт теплообменника, поврежденного в результате гальванической коррозии и эрозии</a:t>
            </a:r>
            <a:endParaRPr lang="en-GB" sz="1500" kern="1200" dirty="0">
              <a:solidFill>
                <a:srgbClr val="595959"/>
              </a:solidFill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6876256" y="3799491"/>
            <a:ext cx="2144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865"/>
              </a:buClr>
              <a:buSzPct val="70000"/>
              <a:buFont typeface="Wingdings" pitchFamily="2" charset="2"/>
              <a:buChar char="n"/>
              <a:defRPr sz="3200">
                <a:solidFill>
                  <a:srgbClr val="003C69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sz="1500" kern="1200" dirty="0">
                <a:solidFill>
                  <a:srgbClr val="595959"/>
                </a:solidFill>
              </a:rPr>
              <a:t>Осмотр оборудования после 5 лет эксплуатации -  идеальное состояние</a:t>
            </a:r>
            <a:endParaRPr lang="en-GB" sz="1500" kern="1200" dirty="0">
              <a:solidFill>
                <a:srgbClr val="595959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67544" y="3337247"/>
            <a:ext cx="3168352" cy="307777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До ремонта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7544" y="5557409"/>
            <a:ext cx="3168352" cy="307777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Осмотр через 5 лет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779912" y="3323672"/>
            <a:ext cx="2976331" cy="307777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После ремонта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743211" y="5557408"/>
            <a:ext cx="3013032" cy="307777"/>
          </a:xfrm>
          <a:prstGeom prst="rect">
            <a:avLst/>
          </a:prstGeom>
          <a:solidFill>
            <a:srgbClr val="000000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</a:rPr>
              <a:t>Осмотр через 5 лет</a:t>
            </a:r>
            <a:endParaRPr lang="en-GB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18" name="Rounded Rectangle 17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20" name="Rectangle 19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24" name="Rounded Rectangle 23">
              <a:hlinkClick r:id="rId8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7" name="Rectangle 26">
            <a:hlinkClick r:id="rId10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35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539552" y="260648"/>
            <a:ext cx="6120681" cy="7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accent1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ctr"/>
            <a:r>
              <a:rPr lang="en-GB" sz="4800" b="1" dirty="0">
                <a:solidFill>
                  <a:srgbClr val="003C69"/>
                </a:solidFill>
                <a:latin typeface="Arial" pitchFamily="34" charset="0"/>
                <a:cs typeface="Arial" pitchFamily="34" charset="0"/>
              </a:rPr>
              <a:t>2000 </a:t>
            </a:r>
            <a:r>
              <a:rPr lang="ru-RU" sz="4800" b="1" dirty="0">
                <a:solidFill>
                  <a:srgbClr val="003C69"/>
                </a:solidFill>
                <a:latin typeface="Arial" pitchFamily="34" charset="0"/>
                <a:cs typeface="Arial" pitchFamily="34" charset="0"/>
              </a:rPr>
              <a:t>серия </a:t>
            </a:r>
            <a:r>
              <a:rPr lang="en-GB" sz="4800" b="1" dirty="0">
                <a:solidFill>
                  <a:srgbClr val="003C69"/>
                </a:solidFill>
                <a:latin typeface="Arial" pitchFamily="34" charset="0"/>
                <a:cs typeface="Arial" pitchFamily="34" charset="0"/>
              </a:rPr>
              <a:t>Belzona </a:t>
            </a:r>
            <a:endParaRPr lang="en-US" sz="4800" b="1" kern="0" dirty="0">
              <a:solidFill>
                <a:srgbClr val="003C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6092052" cy="354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210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57460" y="-27384"/>
            <a:ext cx="6120681" cy="7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accent1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ru-RU" sz="3200" kern="0" dirty="0">
                <a:solidFill>
                  <a:srgbClr val="003C69"/>
                </a:solidFill>
                <a:latin typeface="Arial" pitchFamily="34" charset="0"/>
                <a:cs typeface="Arial" pitchFamily="34" charset="0"/>
              </a:rPr>
              <a:t>Полиуретановые эластомеры</a:t>
            </a:r>
            <a:endParaRPr lang="en-US" sz="3200" kern="0" dirty="0">
              <a:solidFill>
                <a:srgbClr val="003C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9512" y="620688"/>
            <a:ext cx="8712968" cy="45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900" b="0">
                <a:solidFill>
                  <a:srgbClr val="FF6D22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ru-RU" sz="1800" dirty="0"/>
              <a:t>Для защиты от истирания, ремонта и восстановления гибких компонентов оборудования</a:t>
            </a:r>
            <a:endParaRPr lang="en-GB" sz="1800" dirty="0"/>
          </a:p>
        </p:txBody>
      </p:sp>
      <p:pic>
        <p:nvPicPr>
          <p:cNvPr id="1026" name="Picture 2" descr="\\BELVMSERVICE\User Folders\kflanagan\My Documents\My Pictures\2000\2141 BASF CEP\BASF Pump 214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6596" y="1700808"/>
            <a:ext cx="2242003" cy="173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BELVMSERVICE\User Folders\kflanagan\My Documents\My Pictures\2000\2211 valve flaps casting VPF\DSCF051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4556" y="1709193"/>
            <a:ext cx="2077563" cy="194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BELVMSERVICE\User Folders\kflanagan\My Documents\My Pictures\2000\2311\2311 bund lining repair TCC\16 - Removing masking tapes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1724423"/>
            <a:ext cx="2513662" cy="171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BELVMSERVICE\User Folders\kflanagan\My Documents\My Pictures\2000\2311\2311 tyre side wall repair SHM\The completed repair.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051" y="3657023"/>
            <a:ext cx="2243547" cy="168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static.giantbomb.com/uploads/original/1/17172/1068551-coal_conveyor_belt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7027" y="3861048"/>
            <a:ext cx="1832619" cy="210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uk.boats.com/boat-content/files/5-Even-a-very-seriously-damaged-prop-can-be-repaired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7566" y="3747726"/>
            <a:ext cx="2522021" cy="168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73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539552" y="260648"/>
            <a:ext cx="6120681" cy="7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accent1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ctr"/>
            <a:r>
              <a:rPr lang="ru-RU" sz="4800" b="1" dirty="0">
                <a:solidFill>
                  <a:srgbClr val="003C69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 sz="4800" b="1" dirty="0">
                <a:solidFill>
                  <a:srgbClr val="003C69"/>
                </a:solidFill>
                <a:latin typeface="Arial" pitchFamily="34" charset="0"/>
                <a:cs typeface="Arial" pitchFamily="34" charset="0"/>
              </a:rPr>
              <a:t>000 </a:t>
            </a:r>
            <a:r>
              <a:rPr lang="ru-RU" sz="4800" b="1" dirty="0">
                <a:solidFill>
                  <a:srgbClr val="003C69"/>
                </a:solidFill>
                <a:latin typeface="Arial" pitchFamily="34" charset="0"/>
                <a:cs typeface="Arial" pitchFamily="34" charset="0"/>
              </a:rPr>
              <a:t>серия </a:t>
            </a:r>
            <a:r>
              <a:rPr lang="en-GB" sz="4800" b="1" dirty="0">
                <a:solidFill>
                  <a:srgbClr val="003C69"/>
                </a:solidFill>
                <a:latin typeface="Arial" pitchFamily="34" charset="0"/>
                <a:cs typeface="Arial" pitchFamily="34" charset="0"/>
              </a:rPr>
              <a:t>Belzona </a:t>
            </a:r>
            <a:endParaRPr lang="en-US" sz="4800" b="1" kern="0" dirty="0">
              <a:solidFill>
                <a:srgbClr val="003C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9712" y="2479576"/>
            <a:ext cx="519905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003C69"/>
                </a:solidFill>
                <a:latin typeface="Arial" pitchFamily="34" charset="0"/>
                <a:cs typeface="Arial" pitchFamily="34" charset="0"/>
              </a:rPr>
              <a:t>ВИДЕО </a:t>
            </a:r>
          </a:p>
          <a:p>
            <a:pPr algn="ctr"/>
            <a:r>
              <a:rPr lang="en-US" sz="5400" b="1" dirty="0">
                <a:solidFill>
                  <a:srgbClr val="003C69"/>
                </a:solidFill>
                <a:latin typeface="Arial" pitchFamily="34" charset="0"/>
                <a:cs typeface="Arial" pitchFamily="34" charset="0"/>
              </a:rPr>
              <a:t>BELZONA </a:t>
            </a:r>
            <a:r>
              <a:rPr lang="ru-RU" sz="5400" b="1" dirty="0">
                <a:solidFill>
                  <a:srgbClr val="003C69"/>
                </a:solidFill>
                <a:latin typeface="Arial" pitchFamily="34" charset="0"/>
                <a:cs typeface="Arial" pitchFamily="34" charset="0"/>
              </a:rPr>
              <a:t>3411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085065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539552" y="260648"/>
            <a:ext cx="6120681" cy="7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accent1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ctr"/>
            <a:r>
              <a:rPr lang="en-US" sz="4800" b="1" dirty="0">
                <a:solidFill>
                  <a:srgbClr val="003C69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GB" sz="4800" b="1" dirty="0">
                <a:solidFill>
                  <a:srgbClr val="003C69"/>
                </a:solidFill>
                <a:latin typeface="Arial" pitchFamily="34" charset="0"/>
                <a:cs typeface="Arial" pitchFamily="34" charset="0"/>
              </a:rPr>
              <a:t>000 </a:t>
            </a:r>
            <a:r>
              <a:rPr lang="ru-RU" sz="4800" b="1" dirty="0">
                <a:solidFill>
                  <a:srgbClr val="003C69"/>
                </a:solidFill>
                <a:latin typeface="Arial" pitchFamily="34" charset="0"/>
                <a:cs typeface="Arial" pitchFamily="34" charset="0"/>
              </a:rPr>
              <a:t>серия </a:t>
            </a:r>
            <a:r>
              <a:rPr lang="en-GB" sz="4800" b="1" dirty="0">
                <a:solidFill>
                  <a:srgbClr val="003C69"/>
                </a:solidFill>
                <a:latin typeface="Arial" pitchFamily="34" charset="0"/>
                <a:cs typeface="Arial" pitchFamily="34" charset="0"/>
              </a:rPr>
              <a:t>Belzona </a:t>
            </a:r>
            <a:endParaRPr lang="en-US" sz="4800" b="1" kern="0" dirty="0">
              <a:solidFill>
                <a:srgbClr val="003C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\\BELVMSERVICE\User Folders\kflanagan\My Documents\My Pictures\4000\4111\4111 TCC Water Wastewater Grovehurst\P10103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336" y="1412776"/>
            <a:ext cx="2626288" cy="196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BELVMSERVICE\User Folders\kflanagan\My Documents\My Pictures\Applications\FPA\FPA steps 4131\Picture 0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071" y="1408212"/>
            <a:ext cx="2626089" cy="196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BELVMSERVICE\User Folders\kflanagan\My Documents\My Pictures\4000\4411\4411 4141 Aintree\100_072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0909" y="1412776"/>
            <a:ext cx="2549563" cy="196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BELVMSERVICE\User Folders\kflanagan\My Documents\My Pictures\4000\4181\4181 4311 stainless steel TCC bund\IMG_13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288005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lemon0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5122" y="3789040"/>
            <a:ext cx="307195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\\BELVMSERVICE\User Folders\kflanagan\My Documents\My Pictures\4000\4181\4181 demin channel tata steel tcc\DCP_0059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632877"/>
            <a:ext cx="1641304" cy="2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8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23" name="Rounded Rectangle 22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25" name="Rectangle 24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544" y="251937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Пре-квалификация</a:t>
            </a:r>
            <a:endParaRPr lang="en-GB" sz="3200" i="1" dirty="0">
              <a:solidFill>
                <a:srgbClr val="003865"/>
              </a:solidFill>
              <a:latin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48544" y="836712"/>
            <a:ext cx="8011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6A13"/>
                </a:solidFill>
                <a:latin typeface="Arial" pitchFamily="34" charset="0"/>
              </a:rPr>
              <a:t>Результаты испытания – Химическая стойкость</a:t>
            </a:r>
            <a:endParaRPr lang="en-GB" sz="2000" dirty="0">
              <a:solidFill>
                <a:srgbClr val="FF6A13"/>
              </a:solidFill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69" y="1236821"/>
            <a:ext cx="4520617" cy="453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986" y="1397010"/>
            <a:ext cx="4441605" cy="464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18" name="Rounded Rectangle 17">
              <a:hlinkClick r:id="rId6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9" name="Rectangle 28">
            <a:hlinkClick r:id="rId8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77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32" y="3629839"/>
            <a:ext cx="3453163" cy="223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1331206"/>
            <a:ext cx="3453163" cy="213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832758" y="2734386"/>
            <a:ext cx="3453163" cy="784830"/>
          </a:xfrm>
          <a:prstGeom prst="rect">
            <a:avLst/>
          </a:prstGeom>
          <a:solidFill>
            <a:srgbClr val="5F5F5F">
              <a:alpha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" pitchFamily="34" charset="0"/>
              </a:rPr>
              <a:t>Руководство по выбору решения для технологических емкостей: высокая </a:t>
            </a:r>
            <a:r>
              <a:rPr lang="en-GB" sz="1500" dirty="0">
                <a:solidFill>
                  <a:schemeClr val="bg1"/>
                </a:solidFill>
                <a:latin typeface="Arial" pitchFamily="34" charset="0"/>
              </a:rPr>
              <a:t> t°</a:t>
            </a:r>
            <a:r>
              <a:rPr lang="ru-RU" sz="1500" dirty="0">
                <a:solidFill>
                  <a:schemeClr val="bg1"/>
                </a:solidFill>
                <a:latin typeface="Arial" pitchFamily="34" charset="0"/>
              </a:rPr>
              <a:t> и низкая </a:t>
            </a:r>
            <a:r>
              <a:rPr lang="en-GB" sz="1500" dirty="0">
                <a:solidFill>
                  <a:schemeClr val="bg1"/>
                </a:solidFill>
                <a:latin typeface="Arial" pitchFamily="34" charset="0"/>
              </a:rPr>
              <a:t>t°</a:t>
            </a:r>
            <a:endParaRPr lang="en-GB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32758" y="4903438"/>
            <a:ext cx="3434914" cy="1015663"/>
          </a:xfrm>
          <a:prstGeom prst="rect">
            <a:avLst/>
          </a:prstGeom>
          <a:solidFill>
            <a:srgbClr val="5F5F5F">
              <a:alpha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Руководство по эксплуатационным качествам по покрытиям для технологических емкостей</a:t>
            </a:r>
            <a:r>
              <a:rPr lang="en-GB" sz="1500" dirty="0">
                <a:solidFill>
                  <a:schemeClr val="bg1"/>
                </a:solidFill>
                <a:latin typeface="Arial" pitchFamily="34" charset="0"/>
              </a:rPr>
              <a:t>: </a:t>
            </a:r>
            <a:r>
              <a:rPr lang="ru-RU" sz="1500" dirty="0">
                <a:solidFill>
                  <a:schemeClr val="bg1"/>
                </a:solidFill>
                <a:latin typeface="Arial" pitchFamily="34" charset="0"/>
              </a:rPr>
              <a:t>Высокая</a:t>
            </a:r>
            <a:r>
              <a:rPr lang="en-GB" sz="1500" dirty="0">
                <a:solidFill>
                  <a:schemeClr val="bg1"/>
                </a:solidFill>
                <a:latin typeface="Arial" pitchFamily="34" charset="0"/>
              </a:rPr>
              <a:t> t° </a:t>
            </a:r>
            <a:r>
              <a:rPr lang="ru-RU" sz="1500" dirty="0">
                <a:solidFill>
                  <a:schemeClr val="bg1"/>
                </a:solidFill>
                <a:latin typeface="Arial" pitchFamily="34" charset="0"/>
              </a:rPr>
              <a:t>и низкая </a:t>
            </a:r>
            <a:r>
              <a:rPr lang="en-GB" sz="1500" dirty="0">
                <a:solidFill>
                  <a:schemeClr val="bg1"/>
                </a:solidFill>
                <a:latin typeface="Arial" pitchFamily="34" charset="0"/>
              </a:rPr>
              <a:t>t°</a:t>
            </a:r>
            <a:endParaRPr lang="en-GB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33" name="Rounded Rectangle 32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35" name="Rectangle 34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821" y="70413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3865"/>
                </a:solidFill>
                <a:latin typeface="Arial" pitchFamily="34" charset="0"/>
              </a:rPr>
              <a:t>Спецификации</a:t>
            </a:r>
            <a:endParaRPr lang="en-GB" sz="3200" dirty="0">
              <a:solidFill>
                <a:srgbClr val="003865"/>
              </a:solidFill>
              <a:latin typeface="Arial" pitchFamily="34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50821" y="539505"/>
            <a:ext cx="78598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FF6A13"/>
                </a:solidFill>
                <a:latin typeface="Arial" pitchFamily="34" charset="0"/>
              </a:rPr>
              <a:t>Выбор оптимального материала в соответствии с условиями дизайна и эксплуатационных параметров</a:t>
            </a:r>
            <a:endParaRPr lang="en-GB" dirty="0">
              <a:solidFill>
                <a:srgbClr val="FF6A13"/>
              </a:solidFill>
              <a:latin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922" y="1349175"/>
            <a:ext cx="3604116" cy="217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622922" y="2971684"/>
            <a:ext cx="3731120" cy="553998"/>
          </a:xfrm>
          <a:prstGeom prst="rect">
            <a:avLst/>
          </a:prstGeom>
          <a:solidFill>
            <a:srgbClr val="5F5F5F">
              <a:alpha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" pitchFamily="34" charset="0"/>
              </a:rPr>
              <a:t>Руководство по выбору решения для резервуаров</a:t>
            </a:r>
            <a:endParaRPr lang="en-GB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927" y="3629839"/>
            <a:ext cx="3720490" cy="22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622922" y="5134271"/>
            <a:ext cx="3693494" cy="784830"/>
          </a:xfrm>
          <a:prstGeom prst="rect">
            <a:avLst/>
          </a:prstGeom>
          <a:solidFill>
            <a:srgbClr val="5F5F5F">
              <a:alpha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Руководство по эксплуатационным качествам по покрытиям для резервуаров</a:t>
            </a:r>
            <a:endParaRPr lang="en-GB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25" name="Rounded Rectangle 24">
              <a:hlinkClick r:id="rId8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7" name="Rectangle 36">
            <a:hlinkClick r:id="rId10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97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914" y="251937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Обслуживание</a:t>
            </a:r>
            <a:endParaRPr lang="en-GB" sz="3200" i="1" dirty="0">
              <a:solidFill>
                <a:srgbClr val="003865"/>
              </a:solidFill>
              <a:latin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34914" y="782927"/>
            <a:ext cx="8638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6A13"/>
                </a:solidFill>
                <a:latin typeface="Arial" pitchFamily="34" charset="0"/>
              </a:rPr>
              <a:t>Компетентность персонала – результат аттестационного тренинга</a:t>
            </a:r>
            <a:endParaRPr lang="en-GB" sz="2000" dirty="0">
              <a:solidFill>
                <a:srgbClr val="FF6A13"/>
              </a:solidFill>
              <a:latin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14" y="1556792"/>
            <a:ext cx="5645322" cy="41044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8377" y="1690191"/>
            <a:ext cx="2378100" cy="1656184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78377" y="3562399"/>
            <a:ext cx="2378100" cy="167165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20" name="Rounded Rectangle 19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24" name="Rectangle 23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21" name="Rounded Rectangle 20">
              <a:hlinkClick r:id="rId7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8" name="Rectangle 27">
            <a:hlinkClick r:id="rId9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1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elzona.com/assets/data/images/products/gallery/1111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927" y="1556792"/>
            <a:ext cx="5988393" cy="400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73" y="260648"/>
            <a:ext cx="8568952" cy="720080"/>
          </a:xfrm>
        </p:spPr>
        <p:txBody>
          <a:bodyPr/>
          <a:lstStyle/>
          <a:p>
            <a:r>
              <a:rPr lang="ru-RU" sz="3200" b="1" dirty="0"/>
              <a:t>1000 серия </a:t>
            </a:r>
            <a:r>
              <a:rPr lang="en-US" sz="3200" b="1" dirty="0"/>
              <a:t>Belzona</a:t>
            </a:r>
          </a:p>
        </p:txBody>
      </p:sp>
    </p:spTree>
    <p:extLst>
      <p:ext uri="{BB962C8B-B14F-4D97-AF65-F5344CB8AC3E}">
        <p14:creationId xmlns:p14="http://schemas.microsoft.com/office/powerpoint/2010/main" val="38412662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\\belvmservice.belzona.co.uk\salesmarketing\Marketing- PR\UK Marketing\BTL Website\Photos\DSC_023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2060849"/>
            <a:ext cx="2513555" cy="226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914" y="251937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3865"/>
                </a:solidFill>
                <a:latin typeface="Arial" pitchFamily="34" charset="0"/>
                <a:cs typeface="Arial" pitchFamily="34" charset="0"/>
              </a:rPr>
              <a:t>Обслуживание</a:t>
            </a:r>
            <a:endParaRPr lang="en-GB" sz="3200" b="1" i="1" dirty="0">
              <a:solidFill>
                <a:srgbClr val="003865"/>
              </a:solidFill>
              <a:latin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561023" y="58238"/>
            <a:ext cx="475473" cy="458949"/>
            <a:chOff x="789573" y="6021288"/>
            <a:chExt cx="475473" cy="458949"/>
          </a:xfrm>
        </p:grpSpPr>
        <p:sp>
          <p:nvSpPr>
            <p:cNvPr id="20" name="Rounded Rectangle 19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24" name="Rectangle 23">
            <a:hlinkClick r:id="" action="ppaction://hlinkshowjump?jump=lastslide"/>
          </p:cNvPr>
          <p:cNvSpPr/>
          <p:nvPr/>
        </p:nvSpPr>
        <p:spPr bwMode="auto">
          <a:xfrm>
            <a:off x="8561023" y="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22" name="Picture 2" descr="mminenoka_4662_3.jpg (3072×2304)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2454" y="2060848"/>
            <a:ext cx="2457978" cy="226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P:\Marketing- PR\Literature\Artwork Files Internal\English\news-In The Pipeline 5\Links\spray22.tif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937" y="2060848"/>
            <a:ext cx="2480903" cy="226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P:\Marketing- PR\UK Marketing\Anna\Design Work\FOCUS-customer Newsletter\Issue 2\links\pipe2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8773" y="4622800"/>
            <a:ext cx="5135555" cy="147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513138" y="1457717"/>
            <a:ext cx="770485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003C69"/>
                </a:solidFill>
                <a:latin typeface="Arial" pitchFamily="34" charset="0"/>
              </a:rPr>
              <a:t>В настоящее время доступны следующие тренинги:</a:t>
            </a:r>
            <a:endParaRPr lang="en-GB" sz="1700" dirty="0">
              <a:solidFill>
                <a:srgbClr val="003C69"/>
              </a:solidFill>
              <a:latin typeface="Arial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53298" y="3776374"/>
            <a:ext cx="2480902" cy="553998"/>
          </a:xfrm>
          <a:prstGeom prst="rect">
            <a:avLst/>
          </a:prstGeom>
          <a:solidFill>
            <a:srgbClr val="333333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" pitchFamily="34" charset="0"/>
              </a:rPr>
              <a:t>Нанесение облицовки методом распыления</a:t>
            </a:r>
            <a:endParaRPr lang="en-GB" sz="15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308509" y="3771059"/>
            <a:ext cx="2480902" cy="553998"/>
          </a:xfrm>
          <a:prstGeom prst="rect">
            <a:avLst/>
          </a:prstGeom>
          <a:solidFill>
            <a:srgbClr val="333333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" pitchFamily="34" charset="0"/>
              </a:rPr>
              <a:t>Нанесение облицовки вручную</a:t>
            </a:r>
            <a:endParaRPr lang="en-GB" sz="15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6003653" y="3545543"/>
            <a:ext cx="2480903" cy="784830"/>
          </a:xfrm>
          <a:prstGeom prst="rect">
            <a:avLst/>
          </a:prstGeom>
          <a:solidFill>
            <a:srgbClr val="333333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" pitchFamily="34" charset="0"/>
              </a:rPr>
              <a:t>Защита патрубков и формирование поверхностей фланцев</a:t>
            </a:r>
            <a:endParaRPr lang="en-GB" sz="15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388772" y="5501154"/>
            <a:ext cx="5135556" cy="553998"/>
          </a:xfrm>
          <a:prstGeom prst="rect">
            <a:avLst/>
          </a:prstGeom>
          <a:solidFill>
            <a:srgbClr val="333333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" pitchFamily="34" charset="0"/>
              </a:rPr>
              <a:t>Тренинг по </a:t>
            </a:r>
            <a:r>
              <a:rPr lang="en-GB" sz="1500" dirty="0">
                <a:solidFill>
                  <a:schemeClr val="bg1"/>
                </a:solidFill>
                <a:latin typeface="Arial" pitchFamily="34" charset="0"/>
              </a:rPr>
              <a:t>Belzona </a:t>
            </a:r>
            <a:r>
              <a:rPr lang="en-GB" sz="1500" dirty="0" err="1">
                <a:solidFill>
                  <a:schemeClr val="bg1"/>
                </a:solidFill>
                <a:latin typeface="Arial" pitchFamily="34" charset="0"/>
              </a:rPr>
              <a:t>SuperWrap</a:t>
            </a:r>
            <a:r>
              <a:rPr lang="en-GB" sz="15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Arial" pitchFamily="34" charset="0"/>
              </a:rPr>
              <a:t>для установщиков/ супервизоров и курсы для дизайнеров</a:t>
            </a:r>
            <a:endParaRPr lang="en-GB" sz="15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68477" y="803489"/>
            <a:ext cx="832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FF6A13"/>
                </a:solidFill>
                <a:latin typeface="Arial" pitchFamily="34" charset="0"/>
              </a:rPr>
              <a:t>Компетентность персонала – результат аттестационного тренинга</a:t>
            </a:r>
            <a:endParaRPr lang="en-GB" sz="2000" dirty="0">
              <a:solidFill>
                <a:srgbClr val="FF6A13"/>
              </a:solidFill>
              <a:latin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558120" y="633197"/>
            <a:ext cx="475473" cy="458949"/>
            <a:chOff x="179512" y="6021965"/>
            <a:chExt cx="475473" cy="458949"/>
          </a:xfrm>
        </p:grpSpPr>
        <p:sp>
          <p:nvSpPr>
            <p:cNvPr id="32" name="Rounded Rectangle 31">
              <a:hlinkClick r:id="rId8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 bwMode="auto">
          <a:xfrm>
            <a:off x="8571703" y="54868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37" name="Rectangle 36">
            <a:hlinkClick r:id="rId10" action="ppaction://hlinksldjump"/>
          </p:cNvPr>
          <p:cNvSpPr/>
          <p:nvPr/>
        </p:nvSpPr>
        <p:spPr bwMode="auto">
          <a:xfrm>
            <a:off x="8558120" y="583940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60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:\Marketing- PR\Publications team\Brochures\Images\stock\shutterstock_569043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323" y="-20671"/>
            <a:ext cx="9327628" cy="699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1547664" y="5404805"/>
            <a:ext cx="5572132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rgbClr val="003C69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endParaRPr lang="en-US" sz="2400" kern="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447419"/>
            <a:ext cx="1671046" cy="756084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 bwMode="auto">
          <a:xfrm>
            <a:off x="417712" y="266432"/>
            <a:ext cx="6818584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accent1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Ваше внимание!</a:t>
            </a:r>
            <a:endParaRPr lang="en-US" sz="32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462708" y="1203503"/>
            <a:ext cx="4757364" cy="45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900" b="0">
                <a:solidFill>
                  <a:srgbClr val="FF6D22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ru-RU" sz="2000" kern="0" dirty="0">
                <a:solidFill>
                  <a:srgbClr val="FF6A13"/>
                </a:solidFill>
                <a:latin typeface="Arial" pitchFamily="34" charset="0"/>
                <a:cs typeface="Arial" pitchFamily="34" charset="0"/>
              </a:rPr>
              <a:t>Ваши вопросы?</a:t>
            </a:r>
            <a:endParaRPr lang="en-US" sz="2000" kern="0" dirty="0">
              <a:solidFill>
                <a:srgbClr val="FF6A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 flipV="1">
            <a:off x="495276" y="1728624"/>
            <a:ext cx="8676456" cy="45719"/>
          </a:xfrm>
          <a:prstGeom prst="rect">
            <a:avLst/>
          </a:prstGeom>
          <a:solidFill>
            <a:srgbClr val="FF6A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571703" y="2047078"/>
            <a:ext cx="475473" cy="458949"/>
            <a:chOff x="789573" y="6021288"/>
            <a:chExt cx="475473" cy="458949"/>
          </a:xfrm>
        </p:grpSpPr>
        <p:sp>
          <p:nvSpPr>
            <p:cNvPr id="13" name="Rounded Rectangle 12"/>
            <p:cNvSpPr/>
            <p:nvPr/>
          </p:nvSpPr>
          <p:spPr>
            <a:xfrm>
              <a:off x="789573" y="6021288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201" y="6118868"/>
              <a:ext cx="262413" cy="245483"/>
            </a:xfrm>
            <a:prstGeom prst="rect">
              <a:avLst/>
            </a:prstGeom>
          </p:spPr>
        </p:pic>
      </p:grpSp>
      <p:sp>
        <p:nvSpPr>
          <p:cNvPr id="17" name="Rectangle 16">
            <a:hlinkClick r:id="" action="ppaction://hlinkshowjump?jump=firstslide"/>
          </p:cNvPr>
          <p:cNvSpPr/>
          <p:nvPr/>
        </p:nvSpPr>
        <p:spPr bwMode="auto">
          <a:xfrm>
            <a:off x="8647165" y="1988840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 bwMode="auto">
          <a:xfrm>
            <a:off x="8580011" y="2588398"/>
            <a:ext cx="585880" cy="565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561021" y="2616093"/>
            <a:ext cx="475473" cy="458949"/>
            <a:chOff x="179512" y="6021965"/>
            <a:chExt cx="475473" cy="458949"/>
          </a:xfrm>
        </p:grpSpPr>
        <p:sp>
          <p:nvSpPr>
            <p:cNvPr id="21" name="Rounded Rectangle 20">
              <a:hlinkClick r:id="rId6" action="ppaction://hlinksldjump"/>
            </p:cNvPr>
            <p:cNvSpPr/>
            <p:nvPr/>
          </p:nvSpPr>
          <p:spPr>
            <a:xfrm>
              <a:off x="179512" y="6021965"/>
              <a:ext cx="475473" cy="45894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contourW="6350" prstMaterial="matte">
              <a:bevelT h="38100"/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77" y="6082238"/>
              <a:ext cx="257742" cy="326123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 bwMode="auto">
          <a:xfrm>
            <a:off x="8561021" y="2671612"/>
            <a:ext cx="496835" cy="5171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 bwMode="auto">
          <a:xfrm>
            <a:off x="8806536" y="2606321"/>
            <a:ext cx="269867" cy="6477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4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 descr="rdawson_712374_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621075" cy="252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 descr="Flame sprayi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587376"/>
            <a:ext cx="2438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 descr="Weldi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1669926" cy="222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694" name="Picture 6" descr="rdawson_820353_4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3308" y="2204864"/>
            <a:ext cx="3569568" cy="252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7" descr="lathe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2098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gear-and-shaft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501008"/>
            <a:ext cx="19716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57460" y="34705"/>
            <a:ext cx="8230964" cy="7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accent1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ru-RU" sz="3200" kern="0" dirty="0">
                <a:solidFill>
                  <a:srgbClr val="003C69"/>
                </a:solidFill>
                <a:latin typeface="Arial" pitchFamily="34" charset="0"/>
                <a:cs typeface="Arial" pitchFamily="34" charset="0"/>
              </a:rPr>
              <a:t>Примеры применений</a:t>
            </a:r>
            <a:endParaRPr lang="en-US" sz="3200" kern="0" dirty="0">
              <a:solidFill>
                <a:srgbClr val="003C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79512" y="764704"/>
            <a:ext cx="8208912" cy="45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900" b="0">
                <a:solidFill>
                  <a:srgbClr val="FF6D22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ru-RU" sz="2000" kern="0" dirty="0">
                <a:solidFill>
                  <a:srgbClr val="FF6A13"/>
                </a:solidFill>
                <a:latin typeface="Arial" pitchFamily="34" charset="0"/>
                <a:cs typeface="Arial" pitchFamily="34" charset="0"/>
              </a:rPr>
              <a:t>Восстановление валов</a:t>
            </a:r>
            <a:endParaRPr lang="en-US" sz="2000" kern="0" dirty="0">
              <a:solidFill>
                <a:srgbClr val="FF6A1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38" descr="Diesel Propulsion and Genera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68" y="1556792"/>
            <a:ext cx="2599831" cy="229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39" descr="Weldi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700808"/>
            <a:ext cx="129614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40" descr="Flame sprayi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68" y="4149080"/>
            <a:ext cx="2591579" cy="172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42" descr="2005_08_25_fig1_magaz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1585" y="3573016"/>
            <a:ext cx="2216919" cy="25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47" name="Picture 43" descr="untitled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087165"/>
            <a:ext cx="3657600" cy="24939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57460" y="34705"/>
            <a:ext cx="8230964" cy="7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accent1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ru-RU" sz="3200" kern="0" dirty="0">
                <a:solidFill>
                  <a:srgbClr val="003C69"/>
                </a:solidFill>
                <a:latin typeface="Arial" pitchFamily="34" charset="0"/>
                <a:cs typeface="Arial" pitchFamily="34" charset="0"/>
              </a:rPr>
              <a:t>Примеры применений</a:t>
            </a:r>
            <a:endParaRPr lang="en-US" sz="3200" kern="0" dirty="0">
              <a:solidFill>
                <a:srgbClr val="003C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79512" y="764704"/>
            <a:ext cx="8208912" cy="45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900" b="0">
                <a:solidFill>
                  <a:srgbClr val="FF6D22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ru-RU" sz="2000" kern="0" dirty="0">
                <a:solidFill>
                  <a:srgbClr val="FF6A13"/>
                </a:solidFill>
                <a:latin typeface="Arial" pitchFamily="34" charset="0"/>
                <a:cs typeface="Arial" pitchFamily="34" charset="0"/>
              </a:rPr>
              <a:t>Трещины в корпусах двигателей</a:t>
            </a:r>
            <a:endParaRPr lang="en-US" sz="2000" kern="0" dirty="0">
              <a:solidFill>
                <a:srgbClr val="FF6A1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5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hu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5519" y="1916832"/>
            <a:ext cx="2527473" cy="169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Elliot 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916832"/>
            <a:ext cx="2570597" cy="17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pip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70" y="1916832"/>
            <a:ext cx="2560969" cy="169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2366964" y="4076701"/>
            <a:ext cx="4591050" cy="1633538"/>
            <a:chOff x="215" y="600"/>
            <a:chExt cx="2892" cy="1029"/>
          </a:xfrm>
        </p:grpSpPr>
        <p:pic>
          <p:nvPicPr>
            <p:cNvPr id="11" name="Picture 8" descr="0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" y="600"/>
              <a:ext cx="1361" cy="1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 descr="Pump009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" y="629"/>
              <a:ext cx="1304" cy="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itle 1"/>
          <p:cNvSpPr txBox="1">
            <a:spLocks/>
          </p:cNvSpPr>
          <p:nvPr/>
        </p:nvSpPr>
        <p:spPr bwMode="auto">
          <a:xfrm>
            <a:off x="157460" y="34705"/>
            <a:ext cx="8230964" cy="7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accent1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ru-RU" sz="3200" kern="0" dirty="0">
                <a:solidFill>
                  <a:srgbClr val="003C69"/>
                </a:solidFill>
                <a:latin typeface="Arial" pitchFamily="34" charset="0"/>
                <a:cs typeface="Arial" pitchFamily="34" charset="0"/>
              </a:rPr>
              <a:t>Примеры применений</a:t>
            </a:r>
            <a:endParaRPr lang="en-US" sz="3200" kern="0" dirty="0">
              <a:solidFill>
                <a:srgbClr val="003C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79512" y="786458"/>
            <a:ext cx="8835293" cy="45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900" b="0">
                <a:solidFill>
                  <a:srgbClr val="FF6D22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ru-RU" sz="2000" kern="0" dirty="0">
                <a:solidFill>
                  <a:srgbClr val="FF6A13"/>
                </a:solidFill>
                <a:latin typeface="Arial" pitchFamily="34" charset="0"/>
                <a:cs typeface="Arial" pitchFamily="34" charset="0"/>
              </a:rPr>
              <a:t>Антикоррозийная защита и улучшение гидродинамики оборудования</a:t>
            </a:r>
          </a:p>
          <a:p>
            <a:endParaRPr lang="en-US" sz="2000" kern="0" dirty="0">
              <a:solidFill>
                <a:srgbClr val="FF6A1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88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4313" y="260648"/>
            <a:ext cx="7215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Улучшение производительности 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новых центробежных насосов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4313" y="1454150"/>
            <a:ext cx="2989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latin typeface="+mj-lt"/>
              </a:rPr>
              <a:t>Причины: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913" y="1898650"/>
            <a:ext cx="45720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000" dirty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О</a:t>
            </a:r>
            <a:r>
              <a:rPr lang="ru-RU" dirty="0">
                <a:latin typeface="+mj-lt"/>
              </a:rPr>
              <a:t>собенности эффективности покрытия</a:t>
            </a:r>
            <a:endParaRPr lang="en-US" dirty="0">
              <a:latin typeface="+mj-lt"/>
            </a:endParaRPr>
          </a:p>
          <a:p>
            <a:pPr marL="176213" indent="-176213">
              <a:buFontTx/>
              <a:buChar char="•"/>
              <a:defRPr/>
            </a:pPr>
            <a:r>
              <a:rPr lang="ru-RU" dirty="0">
                <a:latin typeface="+mj-lt"/>
              </a:rPr>
              <a:t>Конкурентное преимущество</a:t>
            </a:r>
            <a:r>
              <a:rPr lang="en-US" dirty="0">
                <a:latin typeface="+mj-lt"/>
              </a:rPr>
              <a:t>: </a:t>
            </a:r>
            <a:r>
              <a:rPr lang="ru-RU" dirty="0">
                <a:latin typeface="+mj-lt"/>
              </a:rPr>
              <a:t>покрытой литой стали в сравнении       с 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нержавеющей сталью </a:t>
            </a:r>
            <a:endParaRPr lang="en-US" dirty="0">
              <a:latin typeface="+mj-lt"/>
            </a:endParaRPr>
          </a:p>
          <a:p>
            <a:pPr marL="176213" indent="-176213">
              <a:buFontTx/>
              <a:buChar char="•"/>
              <a:defRPr/>
            </a:pPr>
            <a:r>
              <a:rPr lang="ru-RU" dirty="0">
                <a:latin typeface="+mj-lt"/>
              </a:rPr>
              <a:t>Для увеличения производительности, в случае, если конструкция не соответствует оригинальной спецификации дизайна</a:t>
            </a:r>
            <a:endParaRPr lang="en-US" dirty="0">
              <a:latin typeface="+mj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4788" y="42418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Ограничения традиционных решений: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313" y="5072063"/>
            <a:ext cx="8839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altLang="zh-TW" sz="2000" dirty="0">
                <a:latin typeface="Arial" pitchFamily="34" charset="0"/>
                <a:ea typeface="PMingLiU" pitchFamily="18" charset="-120"/>
              </a:rPr>
              <a:t> </a:t>
            </a:r>
            <a:r>
              <a:rPr lang="ru-RU" altLang="zh-TW" dirty="0">
                <a:latin typeface="+mn-lt"/>
                <a:ea typeface="PMingLiU" pitchFamily="18" charset="-120"/>
              </a:rPr>
              <a:t>полированная нержавеющая сталь      </a:t>
            </a:r>
            <a:r>
              <a:rPr lang="en-US" altLang="zh-TW" dirty="0">
                <a:latin typeface="+mn-lt"/>
                <a:ea typeface="PMingLiU" pitchFamily="18" charset="-120"/>
              </a:rPr>
              <a:t>- </a:t>
            </a:r>
            <a:r>
              <a:rPr lang="ru-RU" altLang="zh-TW" dirty="0">
                <a:latin typeface="+mn-lt"/>
                <a:ea typeface="PMingLiU" pitchFamily="18" charset="-120"/>
              </a:rPr>
              <a:t>Дорого</a:t>
            </a:r>
            <a:endParaRPr lang="en-US" altLang="zh-TW" dirty="0">
              <a:latin typeface="+mn-lt"/>
              <a:ea typeface="PMingLiU" pitchFamily="18" charset="-120"/>
            </a:endParaRPr>
          </a:p>
          <a:p>
            <a:pPr lvl="2">
              <a:defRPr/>
            </a:pPr>
            <a:r>
              <a:rPr lang="en-US" altLang="zh-TW" dirty="0">
                <a:latin typeface="+mn-lt"/>
                <a:ea typeface="PMingLiU" pitchFamily="18" charset="-120"/>
              </a:rPr>
              <a:t>			</a:t>
            </a:r>
            <a:r>
              <a:rPr lang="ru-RU" altLang="zh-TW" dirty="0">
                <a:latin typeface="+mn-lt"/>
                <a:ea typeface="PMingLiU" pitchFamily="18" charset="-120"/>
              </a:rPr>
              <a:t>         </a:t>
            </a:r>
            <a:r>
              <a:rPr lang="en-US" altLang="zh-TW" dirty="0">
                <a:latin typeface="+mn-lt"/>
                <a:ea typeface="PMingLiU" pitchFamily="18" charset="-120"/>
              </a:rPr>
              <a:t> - </a:t>
            </a:r>
            <a:r>
              <a:rPr lang="ru-RU" altLang="zh-TW" dirty="0">
                <a:latin typeface="+mn-lt"/>
                <a:ea typeface="PMingLiU" pitchFamily="18" charset="-120"/>
              </a:rPr>
              <a:t>Занимает много времени </a:t>
            </a:r>
            <a:endParaRPr lang="en-US" altLang="zh-TW" dirty="0">
              <a:latin typeface="+mn-lt"/>
              <a:ea typeface="PMingLiU" pitchFamily="18" charset="-120"/>
            </a:endParaRPr>
          </a:p>
          <a:p>
            <a:pPr>
              <a:buFontTx/>
              <a:buChar char="•"/>
              <a:defRPr/>
            </a:pPr>
            <a:r>
              <a:rPr lang="en-US" altLang="zh-TW" dirty="0">
                <a:latin typeface="+mn-lt"/>
                <a:ea typeface="PMingLiU" pitchFamily="18" charset="-120"/>
              </a:rPr>
              <a:t> </a:t>
            </a:r>
            <a:r>
              <a:rPr lang="ru-RU" altLang="zh-TW" dirty="0">
                <a:latin typeface="+mn-lt"/>
                <a:ea typeface="PMingLiU" pitchFamily="18" charset="-120"/>
              </a:rPr>
              <a:t>Обычные покрытия    </a:t>
            </a:r>
            <a:r>
              <a:rPr lang="en-US" altLang="zh-TW" dirty="0">
                <a:latin typeface="+mn-lt"/>
                <a:ea typeface="PMingLiU" pitchFamily="18" charset="-120"/>
              </a:rPr>
              <a:t>		          - </a:t>
            </a:r>
            <a:r>
              <a:rPr lang="ru-RU" altLang="zh-TW" dirty="0">
                <a:latin typeface="+mn-lt"/>
                <a:ea typeface="PMingLiU" pitchFamily="18" charset="-120"/>
              </a:rPr>
              <a:t>Ограниченная стойкость к эрозии</a:t>
            </a:r>
            <a:endParaRPr lang="en-US" altLang="zh-TW" dirty="0">
              <a:latin typeface="+mn-lt"/>
              <a:ea typeface="PMingLiU" pitchFamily="18" charset="-120"/>
            </a:endParaRPr>
          </a:p>
          <a:p>
            <a:pPr>
              <a:defRPr/>
            </a:pPr>
            <a:r>
              <a:rPr lang="en-US" altLang="zh-TW" dirty="0">
                <a:latin typeface="+mn-lt"/>
                <a:ea typeface="PMingLiU" pitchFamily="18" charset="-120"/>
              </a:rPr>
              <a:t>		</a:t>
            </a:r>
            <a:r>
              <a:rPr lang="ru-RU" altLang="zh-TW" dirty="0">
                <a:latin typeface="+mn-lt"/>
                <a:ea typeface="PMingLiU" pitchFamily="18" charset="-120"/>
              </a:rPr>
              <a:t>          </a:t>
            </a:r>
            <a:r>
              <a:rPr lang="en-US" altLang="zh-TW" dirty="0">
                <a:latin typeface="+mn-lt"/>
                <a:ea typeface="PMingLiU" pitchFamily="18" charset="-120"/>
              </a:rPr>
              <a:t>		          - </a:t>
            </a:r>
            <a:r>
              <a:rPr lang="ru-RU" altLang="zh-TW" dirty="0">
                <a:latin typeface="+mn-lt"/>
                <a:ea typeface="PMingLiU" pitchFamily="18" charset="-120"/>
              </a:rPr>
              <a:t>Шероховатость поверхности </a:t>
            </a:r>
            <a:endParaRPr lang="en-US" altLang="zh-TW" dirty="0">
              <a:latin typeface="+mn-lt"/>
              <a:ea typeface="PMingLiU" pitchFamily="18" charset="-120"/>
            </a:endParaRPr>
          </a:p>
          <a:p>
            <a:pPr lvl="2">
              <a:defRPr/>
            </a:pPr>
            <a:r>
              <a:rPr lang="en-US" altLang="zh-TW" dirty="0">
                <a:latin typeface="+mn-lt"/>
                <a:ea typeface="PMingLiU" pitchFamily="18" charset="-120"/>
              </a:rPr>
              <a:t>	</a:t>
            </a:r>
            <a:r>
              <a:rPr lang="ru-RU" altLang="zh-TW" dirty="0">
                <a:latin typeface="+mn-lt"/>
                <a:ea typeface="PMingLiU" pitchFamily="18" charset="-120"/>
              </a:rPr>
              <a:t>          </a:t>
            </a:r>
            <a:r>
              <a:rPr lang="en-US" altLang="zh-TW" dirty="0">
                <a:latin typeface="+mn-lt"/>
                <a:ea typeface="PMingLiU" pitchFamily="18" charset="-120"/>
              </a:rPr>
              <a:t>- </a:t>
            </a:r>
            <a:r>
              <a:rPr lang="ru-RU" altLang="zh-TW" dirty="0">
                <a:latin typeface="+mn-lt"/>
                <a:ea typeface="PMingLiU" pitchFamily="18" charset="-120"/>
              </a:rPr>
              <a:t>ограниченная гидрофобность</a:t>
            </a:r>
            <a:endParaRPr lang="en-US" altLang="zh-TW" dirty="0">
              <a:latin typeface="+mn-lt"/>
              <a:ea typeface="PMingLiU" pitchFamily="18" charset="-120"/>
            </a:endParaRPr>
          </a:p>
          <a:p>
            <a:pPr lvl="2">
              <a:defRPr/>
            </a:pPr>
            <a:endParaRPr lang="en-US" altLang="zh-TW" i="1" dirty="0">
              <a:latin typeface="+mn-lt"/>
              <a:ea typeface="PMingLiU" pitchFamily="18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1538" y="1763713"/>
            <a:ext cx="3922712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00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utoUpdateAnimBg="0"/>
      <p:bldP spid="6" grpId="0" autoUpdateAnimBg="0"/>
    </p:bldLst>
  </p:timing>
</p:sld>
</file>

<file path=ppt/theme/theme1.xml><?xml version="1.0" encoding="utf-8"?>
<a:theme xmlns:a="http://schemas.openxmlformats.org/drawingml/2006/main" name="GeneralTemplateArial">
  <a:themeElements>
    <a:clrScheme name="Custom 2">
      <a:dk1>
        <a:srgbClr val="000000"/>
      </a:dk1>
      <a:lt1>
        <a:srgbClr val="FFFFFF"/>
      </a:lt1>
      <a:dk2>
        <a:srgbClr val="003B85"/>
      </a:dk2>
      <a:lt2>
        <a:srgbClr val="E5EBF3"/>
      </a:lt2>
      <a:accent1>
        <a:srgbClr val="0D458B"/>
      </a:accent1>
      <a:accent2>
        <a:srgbClr val="406CA4"/>
      </a:accent2>
      <a:accent3>
        <a:srgbClr val="AAAFC2"/>
      </a:accent3>
      <a:accent4>
        <a:srgbClr val="DADADA"/>
      </a:accent4>
      <a:accent5>
        <a:srgbClr val="AAB0C4"/>
      </a:accent5>
      <a:accent6>
        <a:srgbClr val="396194"/>
      </a:accent6>
      <a:hlink>
        <a:srgbClr val="0000FE"/>
      </a:hlink>
      <a:folHlink>
        <a:srgbClr val="0000F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general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10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5B647B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5B8BF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11">
        <a:dk1>
          <a:srgbClr val="000000"/>
        </a:dk1>
        <a:lt1>
          <a:srgbClr val="FFFFFF"/>
        </a:lt1>
        <a:dk2>
          <a:srgbClr val="003B85"/>
        </a:dk2>
        <a:lt2>
          <a:srgbClr val="E5EBF3"/>
        </a:lt2>
        <a:accent1>
          <a:srgbClr val="0D458B"/>
        </a:accent1>
        <a:accent2>
          <a:srgbClr val="406CA4"/>
        </a:accent2>
        <a:accent3>
          <a:srgbClr val="AAAFC2"/>
        </a:accent3>
        <a:accent4>
          <a:srgbClr val="DADADA"/>
        </a:accent4>
        <a:accent5>
          <a:srgbClr val="AAB0C4"/>
        </a:accent5>
        <a:accent6>
          <a:srgbClr val="396194"/>
        </a:accent6>
        <a:hlink>
          <a:srgbClr val="FFCC00"/>
        </a:hlink>
        <a:folHlink>
          <a:srgbClr val="7F9DC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New-option1</Template>
  <TotalTime>31245</TotalTime>
  <Words>3260</Words>
  <Application>Microsoft Office PowerPoint</Application>
  <PresentationFormat>Экран (4:3)</PresentationFormat>
  <Paragraphs>836</Paragraphs>
  <Slides>51</Slides>
  <Notes>41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GeneralTemplateArial</vt:lpstr>
      <vt:lpstr>Презентация PowerPoint</vt:lpstr>
      <vt:lpstr>Презентация PowerPoint</vt:lpstr>
      <vt:lpstr>Презентация PowerPoint</vt:lpstr>
      <vt:lpstr>Линия полимерных материалов BELZONA </vt:lpstr>
      <vt:lpstr>1000 серия Belzona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Ремонт и защита резервуаров</vt:lpstr>
      <vt:lpstr>Поврежденная крыша резервуара Нефтяная компания, Египет, 2008 г.</vt:lpstr>
      <vt:lpstr>Герметизация течи и холодное приклеивание пластин Резервуар для хранения воды, Великобритания, 2006 г.</vt:lpstr>
      <vt:lpstr>Холодное приклеивание пластин Нефтераспределительная компания, Великобритания, 2006 г. </vt:lpstr>
      <vt:lpstr>Устранение течи в нефтехранилище  НПЗ, Таиланд, 2008 г.</vt:lpstr>
      <vt:lpstr>Герметизация основания Резервуар для хранения нефти, Филадельфия (США), 2003</vt:lpstr>
      <vt:lpstr>Презентация PowerPoint</vt:lpstr>
      <vt:lpstr>Презентация PowerPoint</vt:lpstr>
      <vt:lpstr>Защита дисульфидного барабана-сепаратора НПЗ, Луизиана, США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Ремонт патрубка  Северное море, 2005</vt:lpstr>
      <vt:lpstr>Презентация PowerPoint</vt:lpstr>
      <vt:lpstr>Презентация PowerPoint</vt:lpstr>
      <vt:lpstr>Ремонт и защита трубопроводов</vt:lpstr>
      <vt:lpstr>Презентация PowerPoint</vt:lpstr>
      <vt:lpstr>Холодная защита от коррозии НПЗ, Франция, 2006</vt:lpstr>
      <vt:lpstr>Ремонт трещины напорной трубы НПЗ, Россия, 1998 г.</vt:lpstr>
      <vt:lpstr>Презентация PowerPoint</vt:lpstr>
      <vt:lpstr>Презентация PowerPoint</vt:lpstr>
      <vt:lpstr>Презентация PowerPoint</vt:lpstr>
      <vt:lpstr>Ремонт и защита теплообменников</vt:lpstr>
      <vt:lpstr>Защита теплообменника от эрозии и коррозии НПЗ, Украина, 2013 г.</vt:lpstr>
      <vt:lpstr>Восстановление и защита крышек теплообменника  НПЗ, Украина, 2013 г.</vt:lpstr>
      <vt:lpstr>Восстановление трубной решетки Египет, 2003 г.</vt:lpstr>
      <vt:lpstr>Belzona сокращает ремонтные расходы НПЗ на $50,000 Техас, США 2008 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Belzona Polymerics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Silva</dc:creator>
  <cp:lastModifiedBy>Шкурин Александр Сергеевич</cp:lastModifiedBy>
  <cp:revision>880</cp:revision>
  <cp:lastPrinted>2013-09-24T13:24:13Z</cp:lastPrinted>
  <dcterms:created xsi:type="dcterms:W3CDTF">2013-09-04T13:51:40Z</dcterms:created>
  <dcterms:modified xsi:type="dcterms:W3CDTF">2017-06-27T07:57:27Z</dcterms:modified>
</cp:coreProperties>
</file>